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0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1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3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5" r:id="rId1"/>
  </p:sldMasterIdLst>
  <p:notesMasterIdLst>
    <p:notesMasterId r:id="rId66"/>
  </p:notesMasterIdLst>
  <p:handoutMasterIdLst>
    <p:handoutMasterId r:id="rId67"/>
  </p:handoutMasterIdLst>
  <p:sldIdLst>
    <p:sldId id="326" r:id="rId2"/>
    <p:sldId id="335" r:id="rId3"/>
    <p:sldId id="257" r:id="rId4"/>
    <p:sldId id="548" r:id="rId5"/>
    <p:sldId id="638" r:id="rId6"/>
    <p:sldId id="614" r:id="rId7"/>
    <p:sldId id="636" r:id="rId8"/>
    <p:sldId id="449" r:id="rId9"/>
    <p:sldId id="637" r:id="rId10"/>
    <p:sldId id="263" r:id="rId11"/>
    <p:sldId id="273" r:id="rId12"/>
    <p:sldId id="538" r:id="rId13"/>
    <p:sldId id="539" r:id="rId14"/>
    <p:sldId id="512" r:id="rId15"/>
    <p:sldId id="291" r:id="rId16"/>
    <p:sldId id="320" r:id="rId17"/>
    <p:sldId id="322" r:id="rId18"/>
    <p:sldId id="324" r:id="rId19"/>
    <p:sldId id="345" r:id="rId20"/>
    <p:sldId id="347" r:id="rId21"/>
    <p:sldId id="477" r:id="rId22"/>
    <p:sldId id="276" r:id="rId23"/>
    <p:sldId id="282" r:id="rId24"/>
    <p:sldId id="531" r:id="rId25"/>
    <p:sldId id="480" r:id="rId26"/>
    <p:sldId id="487" r:id="rId27"/>
    <p:sldId id="408" r:id="rId28"/>
    <p:sldId id="489" r:id="rId29"/>
    <p:sldId id="454" r:id="rId30"/>
    <p:sldId id="482" r:id="rId31"/>
    <p:sldId id="530" r:id="rId32"/>
    <p:sldId id="516" r:id="rId33"/>
    <p:sldId id="309" r:id="rId34"/>
    <p:sldId id="310" r:id="rId35"/>
    <p:sldId id="311" r:id="rId36"/>
    <p:sldId id="286" r:id="rId37"/>
    <p:sldId id="523" r:id="rId38"/>
    <p:sldId id="524" r:id="rId39"/>
    <p:sldId id="537" r:id="rId40"/>
    <p:sldId id="525" r:id="rId41"/>
    <p:sldId id="492" r:id="rId42"/>
    <p:sldId id="472" r:id="rId43"/>
    <p:sldId id="283" r:id="rId44"/>
    <p:sldId id="447" r:id="rId45"/>
    <p:sldId id="639" r:id="rId46"/>
    <p:sldId id="481" r:id="rId47"/>
    <p:sldId id="484" r:id="rId48"/>
    <p:sldId id="502" r:id="rId49"/>
    <p:sldId id="503" r:id="rId50"/>
    <p:sldId id="504" r:id="rId51"/>
    <p:sldId id="505" r:id="rId52"/>
    <p:sldId id="506" r:id="rId53"/>
    <p:sldId id="451" r:id="rId54"/>
    <p:sldId id="490" r:id="rId55"/>
    <p:sldId id="486" r:id="rId56"/>
    <p:sldId id="534" r:id="rId57"/>
    <p:sldId id="491" r:id="rId58"/>
    <p:sldId id="497" r:id="rId59"/>
    <p:sldId id="541" r:id="rId60"/>
    <p:sldId id="543" r:id="rId61"/>
    <p:sldId id="542" r:id="rId62"/>
    <p:sldId id="544" r:id="rId63"/>
    <p:sldId id="545" r:id="rId64"/>
    <p:sldId id="546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E40C-89E4-4185-AFFD-E5FDE69B315E}">
          <p14:sldIdLst/>
        </p14:section>
        <p14:section name="Untitled Section" id="{4A7041C4-01DC-4821-9071-BD3E44367486}">
          <p14:sldIdLst>
            <p14:sldId id="326"/>
            <p14:sldId id="335"/>
            <p14:sldId id="257"/>
            <p14:sldId id="548"/>
            <p14:sldId id="638"/>
            <p14:sldId id="614"/>
            <p14:sldId id="636"/>
            <p14:sldId id="449"/>
            <p14:sldId id="637"/>
            <p14:sldId id="263"/>
            <p14:sldId id="273"/>
          </p14:sldIdLst>
        </p14:section>
        <p14:section name="Fractals" id="{7319211E-4114-4BAC-A65E-550E09CD720A}">
          <p14:sldIdLst>
            <p14:sldId id="538"/>
            <p14:sldId id="539"/>
            <p14:sldId id="512"/>
            <p14:sldId id="291"/>
            <p14:sldId id="320"/>
            <p14:sldId id="322"/>
            <p14:sldId id="324"/>
            <p14:sldId id="345"/>
            <p14:sldId id="347"/>
            <p14:sldId id="477"/>
            <p14:sldId id="276"/>
          </p14:sldIdLst>
        </p14:section>
        <p14:section name="Collisions" id="{454D7892-67ED-4F89-A10A-B8B8BBF63EB7}">
          <p14:sldIdLst>
            <p14:sldId id="282"/>
            <p14:sldId id="531"/>
            <p14:sldId id="480"/>
            <p14:sldId id="487"/>
            <p14:sldId id="408"/>
            <p14:sldId id="489"/>
            <p14:sldId id="454"/>
            <p14:sldId id="482"/>
            <p14:sldId id="530"/>
            <p14:sldId id="516"/>
            <p14:sldId id="309"/>
            <p14:sldId id="310"/>
            <p14:sldId id="311"/>
            <p14:sldId id="286"/>
            <p14:sldId id="523"/>
            <p14:sldId id="524"/>
            <p14:sldId id="537"/>
            <p14:sldId id="525"/>
            <p14:sldId id="492"/>
            <p14:sldId id="472"/>
          </p14:sldIdLst>
        </p14:section>
        <p14:section name="Summary" id="{4745C16D-C5E1-4967-B247-65FE2AC58B7E}">
          <p14:sldIdLst>
            <p14:sldId id="283"/>
            <p14:sldId id="447"/>
            <p14:sldId id="639"/>
          </p14:sldIdLst>
        </p14:section>
        <p14:section name="Surface coverage" id="{7B1286C4-EBC6-4671-989E-A3F97FC040C4}">
          <p14:sldIdLst>
            <p14:sldId id="481"/>
            <p14:sldId id="484"/>
            <p14:sldId id="502"/>
            <p14:sldId id="503"/>
            <p14:sldId id="504"/>
            <p14:sldId id="505"/>
            <p14:sldId id="506"/>
            <p14:sldId id="451"/>
            <p14:sldId id="490"/>
            <p14:sldId id="486"/>
            <p14:sldId id="534"/>
            <p14:sldId id="491"/>
            <p14:sldId id="497"/>
            <p14:sldId id="541"/>
            <p14:sldId id="543"/>
            <p14:sldId id="542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10"/>
    <a:srgbClr val="C0BFFF"/>
    <a:srgbClr val="009900"/>
    <a:srgbClr val="FF00FF"/>
    <a:srgbClr val="B9E8FF"/>
    <a:srgbClr val="F14343"/>
    <a:srgbClr val="6BFDD7"/>
    <a:srgbClr val="6AFE98"/>
    <a:srgbClr val="6AFE78"/>
    <a:srgbClr val="6AF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046" autoAdjust="0"/>
    <p:restoredTop sz="89206" autoAdjust="0"/>
  </p:normalViewPr>
  <p:slideViewPr>
    <p:cSldViewPr snapToGrid="0">
      <p:cViewPr varScale="1">
        <p:scale>
          <a:sx n="105" d="100"/>
          <a:sy n="105" d="100"/>
        </p:scale>
        <p:origin x="114" y="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4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s-H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40487D26-2F69-4E7E-8B30-658E0D4AE69A}" type="datetime1">
              <a:rPr lang="es-HN" smtClean="0"/>
              <a:pPr/>
              <a:t>20/1/2022</a:t>
            </a:fld>
            <a:endParaRPr lang="es-HN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45034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8E11505A-EAB7-43DA-8420-0B203B5F2757}" type="slidenum">
              <a:rPr lang="es-HN"/>
              <a:pPr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389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95044064-64A6-40ED-97A8-B308457DE9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5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E6C9F-48AD-4743-9CB5-D6A098EDE63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droplets coalesce and conserve volume!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Adachi 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Wat. Res. Vol. 31, No. 3, pp. 449~54, 1997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 assume that the primary particle (clay plus coagulant)</a:t>
            </a:r>
            <a:r>
              <a:rPr lang="en-US" baseline="0" dirty="0"/>
              <a:t> is 1 micrometer in diameter.</a:t>
            </a:r>
          </a:p>
          <a:p>
            <a:r>
              <a:rPr lang="en-US" baseline="0" dirty="0"/>
              <a:t>The assumption is that we are starting </a:t>
            </a:r>
            <a:r>
              <a:rPr lang="en-US" baseline="0"/>
              <a:t>with clay at 2650 kg/m^3.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E4F87-DBE0-4F07-940A-E46BAE6FA92B}" type="slidenum">
              <a:rPr lang="en-US"/>
              <a:pPr/>
              <a:t>22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shape</a:t>
            </a:r>
            <a:r>
              <a:rPr lang="en-US" baseline="0" noProof="0" dirty="0"/>
              <a:t> factor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adjusts the coefficient of drag for non spherical geometry and according to Tambo has a value of 45/24 for flocs (Tambo et al., 1979). 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This value is probably not yet well characterized. In any case it is expected to be order 1 because it is a correction to the drag coefficient due to shape.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fractal dimensions greater than one are expected to increase the terminal velocity as the floc diameter increases.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floc blanket </a:t>
            </a:r>
            <a:r>
              <a:rPr lang="en-US" sz="1200" kern="1200" baseline="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upflow</a:t>
            </a:r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velocity and plate settler capture velocity are AguaClara current design values, but are not optimized.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C9C53-0712-49C2-98AC-E0EC8CBF296C}" type="slidenum">
              <a:rPr lang="en-US"/>
              <a:pPr/>
              <a:t>23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5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http://dimotakis.caltech.edu/pdf/Dimotakis_JFM2000.pdf (see equation 20 for factor of 50)</a:t>
            </a:r>
          </a:p>
          <a:p>
            <a:r>
              <a:rPr lang="en-US" dirty="0"/>
              <a:t>Assume clay size is 4 </a:t>
            </a:r>
            <a:r>
              <a:rPr lang="en-US" dirty="0" err="1"/>
              <a:t>microm</a:t>
            </a:r>
            <a:r>
              <a:rPr lang="en-US" dirty="0"/>
              <a:t>.</a:t>
            </a:r>
          </a:p>
          <a:p>
            <a:r>
              <a:rPr lang="en-US" dirty="0"/>
              <a:t>Rapid mix</a:t>
            </a:r>
            <a:r>
              <a:rPr lang="en-US" baseline="0" dirty="0"/>
              <a:t> </a:t>
            </a:r>
            <a:r>
              <a:rPr lang="en-US" baseline="0" dirty="0" err="1"/>
              <a:t>exploration.xmcd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6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path chaotic?</a:t>
            </a:r>
          </a:p>
          <a:p>
            <a:r>
              <a:rPr lang="en-US" dirty="0"/>
              <a:t>What is the relative velocity?</a:t>
            </a:r>
          </a:p>
          <a:p>
            <a:r>
              <a:rPr lang="en-US" dirty="0"/>
              <a:t>How</a:t>
            </a:r>
            <a:r>
              <a:rPr lang="en-US" baseline="0" dirty="0"/>
              <a:t> far does the particle need to travel before there is a collision?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plotted the residual turbidity,</a:t>
            </a:r>
            <a:r>
              <a:rPr lang="en-US" baseline="0" dirty="0"/>
              <a:t> the turbidity of the water after settling, against the coagulant dose. We noticed that when we used a log-log plot, there was a linear trend in the data. So we explored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22C632-36F3-49AF-BCF6-6E9DF416615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4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29748-162E-4D3C-B57C-AD676393CE3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0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Inner sphere bonds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7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 improvement to turbidity until all of the humic acid has attached to coagulant nanoparticles</a:t>
            </a:r>
            <a:r>
              <a:rPr lang="en-US" baseline="0" dirty="0"/>
              <a:t> and there are clean surfaces of coagulant left over.</a:t>
            </a:r>
            <a:endParaRPr dirty="0"/>
          </a:p>
        </p:txBody>
      </p:sp>
      <p:sp>
        <p:nvSpPr>
          <p:cNvPr id="524" name="Google Shape;524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H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6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E58B5-D36B-4DAC-AC1F-B859CF85778B}" type="slidenum">
              <a:rPr lang="en-US"/>
              <a:pPr/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710D4-DFD4-44CF-97FC-29B52C3CA31A}" type="slidenum">
              <a:rPr lang="en-US"/>
              <a:pPr/>
              <a:t>44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err="1"/>
              <a:t>Less</a:t>
            </a:r>
            <a:r>
              <a:rPr lang="es-HN" dirty="0"/>
              <a:t> </a:t>
            </a:r>
            <a:r>
              <a:rPr lang="es-HN" dirty="0" err="1"/>
              <a:t>volume</a:t>
            </a:r>
            <a:r>
              <a:rPr lang="es-HN" baseline="0" dirty="0"/>
              <a:t> to </a:t>
            </a:r>
            <a:r>
              <a:rPr lang="es-HN" baseline="0" dirty="0" err="1"/>
              <a:t>clear</a:t>
            </a:r>
            <a:r>
              <a:rPr lang="es-HN" baseline="0" dirty="0"/>
              <a:t> </a:t>
            </a:r>
            <a:r>
              <a:rPr lang="es-HN" baseline="0" dirty="0" err="1"/>
              <a:t>before</a:t>
            </a:r>
            <a:r>
              <a:rPr lang="es-HN" baseline="0" dirty="0"/>
              <a:t> </a:t>
            </a:r>
            <a:r>
              <a:rPr lang="es-HN" baseline="0" dirty="0" err="1"/>
              <a:t>the</a:t>
            </a:r>
            <a:r>
              <a:rPr lang="es-HN" baseline="0" dirty="0"/>
              <a:t> </a:t>
            </a:r>
            <a:r>
              <a:rPr lang="es-HN" baseline="0" dirty="0" err="1"/>
              <a:t>next</a:t>
            </a:r>
            <a:r>
              <a:rPr lang="es-HN" baseline="0" dirty="0"/>
              <a:t> </a:t>
            </a:r>
            <a:r>
              <a:rPr lang="es-HN" baseline="0" dirty="0" err="1"/>
              <a:t>collision</a:t>
            </a:r>
            <a:endParaRPr lang="es-HN" baseline="0" dirty="0"/>
          </a:p>
          <a:p>
            <a:r>
              <a:rPr lang="es-HN" baseline="0" dirty="0" err="1"/>
              <a:t>Gt</a:t>
            </a:r>
            <a:endParaRPr lang="es-HN" baseline="0" dirty="0"/>
          </a:p>
          <a:p>
            <a:endParaRPr lang="es-H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clear.  There</a:t>
            </a:r>
            <a:r>
              <a:rPr lang="en-US" baseline="0" dirty="0"/>
              <a:t> seems to be an important assumption about this being a volume rather than an area to take into account the fact that flocs are 3 dimensional and not 2 dimensional. It seems that conventional collision models assume that particles are </a:t>
            </a:r>
            <a:r>
              <a:rPr lang="en-US" baseline="0"/>
              <a:t>2 dimensional.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9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5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954DE-A713-45A8-8EB1-E13776CF573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length scale is the average separation distance of the flocs</a:t>
            </a:r>
          </a:p>
        </p:txBody>
      </p:sp>
    </p:spTree>
    <p:extLst>
      <p:ext uri="{BB962C8B-B14F-4D97-AF65-F5344CB8AC3E}">
        <p14:creationId xmlns:p14="http://schemas.microsoft.com/office/powerpoint/2010/main" val="3920793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F28FC-04BD-4E14-85E4-45090BA4E2B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Find the</a:t>
            </a:r>
            <a:r>
              <a:rPr lang="en-US" baseline="0" dirty="0"/>
              <a:t> time to clear the volume occupied by one floc.</a:t>
            </a:r>
          </a:p>
          <a:p>
            <a:pPr eaLnBrk="1" hangingPunct="1"/>
            <a:r>
              <a:rPr lang="en-US" baseline="0" dirty="0"/>
              <a:t>Then we need to find the average relative velocity of the two flocs based on their average separation distance.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28433-8DA4-4CBA-90B3-C2795829F622}" type="slidenum">
              <a:rPr lang="en-US"/>
              <a:pPr/>
              <a:t>8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9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low turbidity settled water. Turn ALL</a:t>
            </a:r>
            <a:r>
              <a:rPr lang="en-US" baseline="0" dirty="0"/>
              <a:t> small particles into flocs that are large enough to be removed by sedimentation (80 micrometers in diameter).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3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William </a:t>
            </a:r>
            <a:r>
              <a:rPr lang="en-US" dirty="0" err="1"/>
              <a:t>Pennock</a:t>
            </a:r>
            <a:r>
              <a:rPr lang="en-US" dirty="0"/>
              <a:t>,</a:t>
            </a:r>
            <a:r>
              <a:rPr lang="en-US" baseline="0" dirty="0"/>
              <a:t> 2016</a:t>
            </a:r>
          </a:p>
          <a:p>
            <a:r>
              <a:rPr lang="en-US" baseline="0" dirty="0"/>
              <a:t>This clay size may be larger than realistic and the nanoparticles may be smaller than what was produced by the granular PACl used by Karen.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temperature decreases viscosity increases.</a:t>
            </a:r>
          </a:p>
          <a:p>
            <a:r>
              <a:rPr lang="en-US" dirty="0"/>
              <a:t>As viscosity increases the velocity gradient decreases.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C32B3C-81C9-4DFA-B30A-6845E54196C9}" type="slidenum">
              <a:rPr lang="en-US"/>
              <a:pPr/>
              <a:t>10</a:t>
            </a:fld>
            <a:endParaRPr lang="en-US"/>
          </a:p>
        </p:txBody>
      </p:sp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eaLnBrk="1" hangingPunct="1"/>
            <a:fld id="{9B78BAC8-FA6B-4CE0-8A12-D75616C2A7BA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s-H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80ADC4-3E1B-4D57-952F-19BEC3B4AB81}" type="slidenum">
              <a:rPr lang="en-US"/>
              <a:pPr/>
              <a:t>11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haven’t</a:t>
            </a:r>
            <a:r>
              <a:rPr lang="en-US" baseline="0" dirty="0"/>
              <a:t> been able to find literature that demonstrates this effect.</a:t>
            </a:r>
          </a:p>
          <a:p>
            <a:r>
              <a:rPr lang="en-US" baseline="0" dirty="0"/>
              <a:t>Likely that the water contained within a floc simply rotates with the floc and that no new water enters the floc in a shear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4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3FA48-F23E-4F98-94C7-54263EE13749}" type="slidenum">
              <a:rPr lang="en-US"/>
              <a:pPr/>
              <a:t>15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1BF802B-21BB-4BE9-8DE5-F7FB740F7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13276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DE63-3FDA-416F-A9F9-18A0D1B06E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056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975AB-0F33-46D5-823F-F99AA875C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81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B08A4-B246-4226-8180-CFC46E1A4B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E89E2-8019-44BF-90D5-1902BF5B0C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52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16BE7-D429-4842-A024-592A43A16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959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Action Button: Home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4E2BEC1-EAD2-4401-9414-4BB4DD84668C}"/>
              </a:ext>
            </a:extLst>
          </p:cNvPr>
          <p:cNvSpPr/>
          <p:nvPr userDrawn="1"/>
        </p:nvSpPr>
        <p:spPr>
          <a:xfrm>
            <a:off x="0" y="0"/>
            <a:ext cx="404848" cy="390889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www.sciencedirect.com/science?_ob=ArticleURL&amp;_udi=B6V73-50BJNHC-2&amp;_user=492137&amp;_coverDate=06/19/2010&amp;_alid=1468657405&amp;_rdoc=4&amp;_fmt=high&amp;_orig=search&amp;_origin=search&amp;_zone=rslt_list_item&amp;_cdi=5831&amp;_sort=r&amp;_st=13&amp;_docanchor=&amp;view=c&amp;_ct=4&amp;_acct=C000022719&amp;_version=1&amp;_urlVersion=0&amp;_userid=492137&amp;md5=2d9b8ac14f5f840ee4073110e99a0f1f&amp;searchtype=a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://dx.doi.org/10.1016/j.watres.2010.06.026" TargetMode="External"/><Relationship Id="rId4" Type="http://schemas.openxmlformats.org/officeDocument/2006/relationships/hyperlink" Target="mailto:mw24@cornell.edu" TargetMode="External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20.xml"/><Relationship Id="rId7" Type="http://schemas.openxmlformats.org/officeDocument/2006/relationships/image" Target="../media/image26.png"/><Relationship Id="rId12" Type="http://schemas.openxmlformats.org/officeDocument/2006/relationships/image" Target="../media/image29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25.png"/><Relationship Id="rId5" Type="http://schemas.openxmlformats.org/officeDocument/2006/relationships/tags" Target="../tags/tag22.xml"/><Relationship Id="rId10" Type="http://schemas.openxmlformats.org/officeDocument/2006/relationships/image" Target="../media/image28.png"/><Relationship Id="rId4" Type="http://schemas.openxmlformats.org/officeDocument/2006/relationships/tags" Target="../tags/tag21.xml"/><Relationship Id="rId9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1.w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0.wmf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tags" Target="../tags/tag26.xml"/><Relationship Id="rId16" Type="http://schemas.openxmlformats.org/officeDocument/2006/relationships/image" Target="../media/image40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5.png"/><Relationship Id="rId5" Type="http://schemas.openxmlformats.org/officeDocument/2006/relationships/tags" Target="../tags/tag29.xml"/><Relationship Id="rId15" Type="http://schemas.openxmlformats.org/officeDocument/2006/relationships/image" Target="../media/image39.png"/><Relationship Id="rId10" Type="http://schemas.openxmlformats.org/officeDocument/2006/relationships/image" Target="../media/image34.wmf"/><Relationship Id="rId4" Type="http://schemas.openxmlformats.org/officeDocument/2006/relationships/tags" Target="../tags/tag28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3.wmf"/><Relationship Id="rId5" Type="http://schemas.openxmlformats.org/officeDocument/2006/relationships/image" Target="../media/image42.wmf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5.xml"/><Relationship Id="rId7" Type="http://schemas.openxmlformats.org/officeDocument/2006/relationships/image" Target="../media/image46.wmf"/><Relationship Id="rId2" Type="http://schemas.openxmlformats.org/officeDocument/2006/relationships/tags" Target="../tags/tag3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300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40.xml"/><Relationship Id="rId7" Type="http://schemas.openxmlformats.org/officeDocument/2006/relationships/image" Target="../media/image5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7.png"/><Relationship Id="rId4" Type="http://schemas.openxmlformats.org/officeDocument/2006/relationships/tags" Target="../tags/tag41.xml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59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tags" Target="../tags/tag43.xml"/><Relationship Id="rId16" Type="http://schemas.openxmlformats.org/officeDocument/2006/relationships/image" Target="../media/image62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39.png"/><Relationship Id="rId5" Type="http://schemas.openxmlformats.org/officeDocument/2006/relationships/tags" Target="../tags/tag46.xml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7.png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6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5.png"/><Relationship Id="rId5" Type="http://schemas.openxmlformats.org/officeDocument/2006/relationships/tags" Target="../tags/tag54.xml"/><Relationship Id="rId10" Type="http://schemas.openxmlformats.org/officeDocument/2006/relationships/image" Target="../media/image39.png"/><Relationship Id="rId4" Type="http://schemas.openxmlformats.org/officeDocument/2006/relationships/tags" Target="../tags/tag53.xml"/><Relationship Id="rId9" Type="http://schemas.openxmlformats.org/officeDocument/2006/relationships/image" Target="../media/image61.png"/><Relationship Id="rId14" Type="http://schemas.openxmlformats.org/officeDocument/2006/relationships/hyperlink" Target="https://aguaclara.github.io/Textbook/Flocculation/Floc_Model.html#result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58.xml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73.png"/><Relationship Id="rId5" Type="http://schemas.openxmlformats.org/officeDocument/2006/relationships/tags" Target="../tags/tag60.xml"/><Relationship Id="rId10" Type="http://schemas.openxmlformats.org/officeDocument/2006/relationships/image" Target="../media/image72.png"/><Relationship Id="rId4" Type="http://schemas.openxmlformats.org/officeDocument/2006/relationships/tags" Target="../tags/tag59.xml"/><Relationship Id="rId9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63.xml"/><Relationship Id="rId7" Type="http://schemas.openxmlformats.org/officeDocument/2006/relationships/image" Target="../media/image76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78.png"/><Relationship Id="rId4" Type="http://schemas.openxmlformats.org/officeDocument/2006/relationships/tags" Target="../tags/tag64.xml"/><Relationship Id="rId9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.png"/><Relationship Id="rId12" Type="http://schemas.openxmlformats.org/officeDocument/2006/relationships/image" Target="../media/image83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900.png"/><Relationship Id="rId11" Type="http://schemas.openxmlformats.org/officeDocument/2006/relationships/image" Target="../media/image82.png"/><Relationship Id="rId10" Type="http://schemas.openxmlformats.org/officeDocument/2006/relationships/image" Target="../media/image1540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5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72.xml"/><Relationship Id="rId7" Type="http://schemas.openxmlformats.org/officeDocument/2006/relationships/image" Target="../media/image85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4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90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8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88.png"/><Relationship Id="rId5" Type="http://schemas.openxmlformats.org/officeDocument/2006/relationships/tags" Target="../tags/tag77.xml"/><Relationship Id="rId15" Type="http://schemas.openxmlformats.org/officeDocument/2006/relationships/image" Target="../media/image48.png"/><Relationship Id="rId10" Type="http://schemas.openxmlformats.org/officeDocument/2006/relationships/image" Target="../media/image87.png"/><Relationship Id="rId4" Type="http://schemas.openxmlformats.org/officeDocument/2006/relationships/tags" Target="../tags/tag76.xml"/><Relationship Id="rId9" Type="http://schemas.openxmlformats.org/officeDocument/2006/relationships/image" Target="../media/image34.wmf"/><Relationship Id="rId14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92.png"/><Relationship Id="rId26" Type="http://schemas.openxmlformats.org/officeDocument/2006/relationships/image" Target="../media/image81.png"/><Relationship Id="rId3" Type="http://schemas.openxmlformats.org/officeDocument/2006/relationships/tags" Target="../tags/tag81.xml"/><Relationship Id="rId21" Type="http://schemas.openxmlformats.org/officeDocument/2006/relationships/image" Target="../media/image95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39.png"/><Relationship Id="rId25" Type="http://schemas.openxmlformats.org/officeDocument/2006/relationships/image" Target="../media/image99.png"/><Relationship Id="rId2" Type="http://schemas.openxmlformats.org/officeDocument/2006/relationships/tags" Target="../tags/tag80.xml"/><Relationship Id="rId16" Type="http://schemas.openxmlformats.org/officeDocument/2006/relationships/notesSlide" Target="../notesSlides/notesSlide28.xml"/><Relationship Id="rId20" Type="http://schemas.openxmlformats.org/officeDocument/2006/relationships/image" Target="../media/image94.png"/><Relationship Id="rId29" Type="http://schemas.openxmlformats.org/officeDocument/2006/relationships/image" Target="../media/image102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98.png"/><Relationship Id="rId5" Type="http://schemas.openxmlformats.org/officeDocument/2006/relationships/tags" Target="../tags/tag83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97.png"/><Relationship Id="rId28" Type="http://schemas.openxmlformats.org/officeDocument/2006/relationships/image" Target="../media/image101.png"/><Relationship Id="rId10" Type="http://schemas.openxmlformats.org/officeDocument/2006/relationships/tags" Target="../tags/tag88.xml"/><Relationship Id="rId19" Type="http://schemas.openxmlformats.org/officeDocument/2006/relationships/image" Target="../media/image93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96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105.png"/><Relationship Id="rId26" Type="http://schemas.openxmlformats.org/officeDocument/2006/relationships/image" Target="../media/image111.png"/><Relationship Id="rId3" Type="http://schemas.openxmlformats.org/officeDocument/2006/relationships/tags" Target="../tags/tag94.xml"/><Relationship Id="rId21" Type="http://schemas.openxmlformats.org/officeDocument/2006/relationships/image" Target="../media/image106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1020.png"/><Relationship Id="rId25" Type="http://schemas.openxmlformats.org/officeDocument/2006/relationships/image" Target="../media/image110.png"/><Relationship Id="rId2" Type="http://schemas.openxmlformats.org/officeDocument/2006/relationships/tags" Target="../tags/tag93.xml"/><Relationship Id="rId16" Type="http://schemas.openxmlformats.org/officeDocument/2006/relationships/image" Target="../media/image104.wmf"/><Relationship Id="rId20" Type="http://schemas.openxmlformats.org/officeDocument/2006/relationships/image" Target="../media/image100.png"/><Relationship Id="rId1" Type="http://schemas.openxmlformats.org/officeDocument/2006/relationships/vmlDrawing" Target="../drawings/vmlDrawing2.v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image" Target="../media/image109.png"/><Relationship Id="rId5" Type="http://schemas.openxmlformats.org/officeDocument/2006/relationships/tags" Target="../tags/tag96.xml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108.png"/><Relationship Id="rId28" Type="http://schemas.openxmlformats.org/officeDocument/2006/relationships/image" Target="../media/image112.png"/><Relationship Id="rId10" Type="http://schemas.openxmlformats.org/officeDocument/2006/relationships/tags" Target="../tags/tag101.xml"/><Relationship Id="rId19" Type="http://schemas.openxmlformats.org/officeDocument/2006/relationships/image" Target="../media/image81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notesSlide" Target="../notesSlides/notesSlide29.xml"/><Relationship Id="rId22" Type="http://schemas.openxmlformats.org/officeDocument/2006/relationships/image" Target="../media/image107.png"/><Relationship Id="rId27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111.png"/><Relationship Id="rId26" Type="http://schemas.openxmlformats.org/officeDocument/2006/relationships/image" Target="../media/image52.png"/><Relationship Id="rId3" Type="http://schemas.openxmlformats.org/officeDocument/2006/relationships/tags" Target="../tags/tag106.xml"/><Relationship Id="rId21" Type="http://schemas.openxmlformats.org/officeDocument/2006/relationships/image" Target="../media/image116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113.png"/><Relationship Id="rId25" Type="http://schemas.openxmlformats.org/officeDocument/2006/relationships/image" Target="../media/image120.png"/><Relationship Id="rId2" Type="http://schemas.openxmlformats.org/officeDocument/2006/relationships/tags" Target="../tags/tag105.xml"/><Relationship Id="rId16" Type="http://schemas.openxmlformats.org/officeDocument/2006/relationships/image" Target="../media/image110.png"/><Relationship Id="rId20" Type="http://schemas.openxmlformats.org/officeDocument/2006/relationships/image" Target="../media/image115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119.png"/><Relationship Id="rId5" Type="http://schemas.openxmlformats.org/officeDocument/2006/relationships/tags" Target="../tags/tag108.xml"/><Relationship Id="rId15" Type="http://schemas.openxmlformats.org/officeDocument/2006/relationships/notesSlide" Target="../notesSlides/notesSlide30.xml"/><Relationship Id="rId23" Type="http://schemas.openxmlformats.org/officeDocument/2006/relationships/image" Target="../media/image118.png"/><Relationship Id="rId28" Type="http://schemas.openxmlformats.org/officeDocument/2006/relationships/image" Target="../media/image39.png"/><Relationship Id="rId10" Type="http://schemas.openxmlformats.org/officeDocument/2006/relationships/tags" Target="../tags/tag113.xml"/><Relationship Id="rId19" Type="http://schemas.openxmlformats.org/officeDocument/2006/relationships/image" Target="../media/image114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117.png"/><Relationship Id="rId27" Type="http://schemas.openxmlformats.org/officeDocument/2006/relationships/image" Target="../media/image112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129.xml"/><Relationship Id="rId18" Type="http://schemas.openxmlformats.org/officeDocument/2006/relationships/tags" Target="../tags/tag134.xml"/><Relationship Id="rId26" Type="http://schemas.openxmlformats.org/officeDocument/2006/relationships/image" Target="../media/image117.png"/><Relationship Id="rId39" Type="http://schemas.openxmlformats.org/officeDocument/2006/relationships/image" Target="../media/image129.png"/><Relationship Id="rId21" Type="http://schemas.openxmlformats.org/officeDocument/2006/relationships/tags" Target="../tags/tag137.xml"/><Relationship Id="rId34" Type="http://schemas.openxmlformats.org/officeDocument/2006/relationships/image" Target="../media/image124.png"/><Relationship Id="rId42" Type="http://schemas.openxmlformats.org/officeDocument/2006/relationships/image" Target="../media/image131.png"/><Relationship Id="rId47" Type="http://schemas.openxmlformats.org/officeDocument/2006/relationships/image" Target="../media/image136.png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9" Type="http://schemas.openxmlformats.org/officeDocument/2006/relationships/image" Target="../media/image112.png"/><Relationship Id="rId11" Type="http://schemas.openxmlformats.org/officeDocument/2006/relationships/tags" Target="../tags/tag127.xml"/><Relationship Id="rId24" Type="http://schemas.openxmlformats.org/officeDocument/2006/relationships/tags" Target="../tags/tag140.xml"/><Relationship Id="rId32" Type="http://schemas.openxmlformats.org/officeDocument/2006/relationships/image" Target="../media/image122.png"/><Relationship Id="rId37" Type="http://schemas.openxmlformats.org/officeDocument/2006/relationships/image" Target="../media/image127.png"/><Relationship Id="rId40" Type="http://schemas.openxmlformats.org/officeDocument/2006/relationships/image" Target="../media/image120.png"/><Relationship Id="rId45" Type="http://schemas.openxmlformats.org/officeDocument/2006/relationships/image" Target="../media/image134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tags" Target="../tags/tag139.xml"/><Relationship Id="rId28" Type="http://schemas.openxmlformats.org/officeDocument/2006/relationships/image" Target="../media/image52.png"/><Relationship Id="rId36" Type="http://schemas.openxmlformats.org/officeDocument/2006/relationships/image" Target="../media/image126.png"/><Relationship Id="rId49" Type="http://schemas.openxmlformats.org/officeDocument/2006/relationships/image" Target="../media/image138.png"/><Relationship Id="rId10" Type="http://schemas.openxmlformats.org/officeDocument/2006/relationships/tags" Target="../tags/tag126.xml"/><Relationship Id="rId19" Type="http://schemas.openxmlformats.org/officeDocument/2006/relationships/tags" Target="../tags/tag135.xml"/><Relationship Id="rId31" Type="http://schemas.openxmlformats.org/officeDocument/2006/relationships/image" Target="../media/image121.png"/><Relationship Id="rId44" Type="http://schemas.openxmlformats.org/officeDocument/2006/relationships/image" Target="../media/image133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tags" Target="../tags/tag138.xml"/><Relationship Id="rId27" Type="http://schemas.openxmlformats.org/officeDocument/2006/relationships/image" Target="../media/image118.png"/><Relationship Id="rId30" Type="http://schemas.openxmlformats.org/officeDocument/2006/relationships/image" Target="../media/image65.png"/><Relationship Id="rId35" Type="http://schemas.openxmlformats.org/officeDocument/2006/relationships/image" Target="../media/image125.png"/><Relationship Id="rId43" Type="http://schemas.openxmlformats.org/officeDocument/2006/relationships/image" Target="../media/image132.png"/><Relationship Id="rId48" Type="http://schemas.openxmlformats.org/officeDocument/2006/relationships/image" Target="../media/image137.png"/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5" Type="http://schemas.openxmlformats.org/officeDocument/2006/relationships/slideLayout" Target="../slideLayouts/slideLayout5.xml"/><Relationship Id="rId33" Type="http://schemas.openxmlformats.org/officeDocument/2006/relationships/image" Target="../media/image123.png"/><Relationship Id="rId38" Type="http://schemas.openxmlformats.org/officeDocument/2006/relationships/image" Target="../media/image128.png"/><Relationship Id="rId46" Type="http://schemas.openxmlformats.org/officeDocument/2006/relationships/image" Target="../media/image135.png"/><Relationship Id="rId20" Type="http://schemas.openxmlformats.org/officeDocument/2006/relationships/tags" Target="../tags/tag136.xml"/><Relationship Id="rId41" Type="http://schemas.openxmlformats.org/officeDocument/2006/relationships/image" Target="../media/image130.png"/><Relationship Id="rId1" Type="http://schemas.openxmlformats.org/officeDocument/2006/relationships/tags" Target="../tags/tag117.xml"/><Relationship Id="rId6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139.png"/><Relationship Id="rId18" Type="http://schemas.openxmlformats.org/officeDocument/2006/relationships/image" Target="../media/image39.png"/><Relationship Id="rId3" Type="http://schemas.openxmlformats.org/officeDocument/2006/relationships/tags" Target="../tags/tag143.xml"/><Relationship Id="rId21" Type="http://schemas.openxmlformats.org/officeDocument/2006/relationships/image" Target="../media/image146.png"/><Relationship Id="rId7" Type="http://schemas.openxmlformats.org/officeDocument/2006/relationships/tags" Target="../tags/tag14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3.png"/><Relationship Id="rId2" Type="http://schemas.openxmlformats.org/officeDocument/2006/relationships/tags" Target="../tags/tag142.xml"/><Relationship Id="rId16" Type="http://schemas.openxmlformats.org/officeDocument/2006/relationships/image" Target="../media/image142.png"/><Relationship Id="rId20" Type="http://schemas.openxmlformats.org/officeDocument/2006/relationships/image" Target="../media/image145.png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5" Type="http://schemas.openxmlformats.org/officeDocument/2006/relationships/image" Target="../media/image141.png"/><Relationship Id="rId23" Type="http://schemas.openxmlformats.org/officeDocument/2006/relationships/image" Target="../media/image148.png"/><Relationship Id="rId10" Type="http://schemas.openxmlformats.org/officeDocument/2006/relationships/tags" Target="../tags/tag150.xml"/><Relationship Id="rId19" Type="http://schemas.openxmlformats.org/officeDocument/2006/relationships/image" Target="../media/image144.png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image" Target="../media/image140.png"/><Relationship Id="rId22" Type="http://schemas.openxmlformats.org/officeDocument/2006/relationships/image" Target="../media/image1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47.png"/><Relationship Id="rId4" Type="http://schemas.openxmlformats.org/officeDocument/2006/relationships/image" Target="../media/image14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4.xml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2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1270.png"/><Relationship Id="rId5" Type="http://schemas.openxmlformats.org/officeDocument/2006/relationships/image" Target="../media/image150.png"/><Relationship Id="rId4" Type="http://schemas.openxmlformats.org/officeDocument/2006/relationships/notesSlide" Target="../notesSlides/notesSlide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6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155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154.png"/><Relationship Id="rId5" Type="http://schemas.openxmlformats.org/officeDocument/2006/relationships/tags" Target="../tags/tag161.xml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tags" Target="../tags/tag160.xml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1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161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tags" Target="../tags/tag169.xml"/><Relationship Id="rId7" Type="http://schemas.openxmlformats.org/officeDocument/2006/relationships/image" Target="../media/image162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71.xml"/><Relationship Id="rId10" Type="http://schemas.openxmlformats.org/officeDocument/2006/relationships/image" Target="../media/image165.png"/><Relationship Id="rId4" Type="http://schemas.openxmlformats.org/officeDocument/2006/relationships/tags" Target="../tags/tag170.xml"/><Relationship Id="rId9" Type="http://schemas.openxmlformats.org/officeDocument/2006/relationships/image" Target="../media/image16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167.png"/><Relationship Id="rId18" Type="http://schemas.openxmlformats.org/officeDocument/2006/relationships/image" Target="../media/image171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153.png"/><Relationship Id="rId17" Type="http://schemas.openxmlformats.org/officeDocument/2006/relationships/image" Target="../media/image170.png"/><Relationship Id="rId2" Type="http://schemas.openxmlformats.org/officeDocument/2006/relationships/tags" Target="../tags/tag173.xml"/><Relationship Id="rId16" Type="http://schemas.openxmlformats.org/officeDocument/2006/relationships/image" Target="../media/image169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66.png"/><Relationship Id="rId5" Type="http://schemas.openxmlformats.org/officeDocument/2006/relationships/tags" Target="../tags/tag176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image" Target="../media/image1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aguaclara.github.io/Textbook/Rapid_Mix/RM_Derivation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guaclara.github.io/Textbook/Fluid_Deformation_and_Energy_Dissipation/FDED_Derivations.html#equation-g-camp-stein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hyperlink" Target="https://aguaclara.github.io/Textbook/Fluid_Deformation_and_Energy_Dissipation/FDED_Derivations.html#equation-fluid-deformation-and-energy-dissipation-fded-derivations-0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44DC677-1D75-4906-8A67-A085328CB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64" y="5331409"/>
            <a:ext cx="3911592" cy="1143000"/>
          </a:xfrm>
        </p:spPr>
        <p:txBody>
          <a:bodyPr/>
          <a:lstStyle/>
          <a:p>
            <a:r>
              <a:rPr lang="en-US" dirty="0"/>
              <a:t>Monroe Weber-Shirk</a:t>
            </a:r>
          </a:p>
          <a:p>
            <a:r>
              <a:rPr lang="en-US" dirty="0"/>
              <a:t>AguaClara Reach</a:t>
            </a: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Flocculation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9AB7C36-1D05-48D7-895C-687CB843FC2B}"/>
              </a:ext>
            </a:extLst>
          </p:cNvPr>
          <p:cNvSpPr/>
          <p:nvPr/>
        </p:nvSpPr>
        <p:spPr>
          <a:xfrm>
            <a:off x="7895805" y="3508234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FB5948-80BD-4846-A067-FBECCA85FFDB}"/>
              </a:ext>
            </a:extLst>
          </p:cNvPr>
          <p:cNvSpPr/>
          <p:nvPr/>
        </p:nvSpPr>
        <p:spPr>
          <a:xfrm>
            <a:off x="7809693" y="3422122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6176D6-3E1E-467C-85BB-F975F5A582DE}"/>
              </a:ext>
            </a:extLst>
          </p:cNvPr>
          <p:cNvSpPr/>
          <p:nvPr/>
        </p:nvSpPr>
        <p:spPr>
          <a:xfrm>
            <a:off x="7723968" y="3336397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5EE1A7A-AB26-45D9-80B0-E81EB2A126F8}"/>
              </a:ext>
            </a:extLst>
          </p:cNvPr>
          <p:cNvSpPr/>
          <p:nvPr/>
        </p:nvSpPr>
        <p:spPr>
          <a:xfrm>
            <a:off x="7638243" y="3250672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9EE8E1-7F61-4673-A238-E4FC4C209D2C}"/>
              </a:ext>
            </a:extLst>
          </p:cNvPr>
          <p:cNvCxnSpPr>
            <a:endCxn id="5" idx="5"/>
          </p:cNvCxnSpPr>
          <p:nvPr/>
        </p:nvCxnSpPr>
        <p:spPr bwMode="auto">
          <a:xfrm>
            <a:off x="9246717" y="4831094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745A8D-2314-4240-9B8A-722A1F44ECCC}"/>
              </a:ext>
            </a:extLst>
          </p:cNvPr>
          <p:cNvCxnSpPr>
            <a:endCxn id="23" idx="5"/>
          </p:cNvCxnSpPr>
          <p:nvPr/>
        </p:nvCxnSpPr>
        <p:spPr bwMode="auto">
          <a:xfrm flipH="1" flipV="1">
            <a:off x="9687027" y="5299455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9C59204-CAB4-423E-9CF4-C32743A63E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81" y="5541532"/>
            <a:ext cx="93282" cy="164615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50D232D-4B4C-41B2-85FE-A21A7BD87459}"/>
              </a:ext>
            </a:extLst>
          </p:cNvPr>
          <p:cNvSpPr/>
          <p:nvPr/>
        </p:nvSpPr>
        <p:spPr>
          <a:xfrm>
            <a:off x="1889214" y="2393809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D2FB43-DE2C-4EC4-933F-1F00618B7A03}"/>
              </a:ext>
            </a:extLst>
          </p:cNvPr>
          <p:cNvSpPr/>
          <p:nvPr/>
        </p:nvSpPr>
        <p:spPr>
          <a:xfrm>
            <a:off x="1803102" y="2307697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1FB12C-F0BB-4B2C-8F79-1D416E901FFC}"/>
              </a:ext>
            </a:extLst>
          </p:cNvPr>
          <p:cNvSpPr/>
          <p:nvPr/>
        </p:nvSpPr>
        <p:spPr>
          <a:xfrm>
            <a:off x="1717377" y="2221972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D8F6181-7AC8-4419-B62C-0B85D7AD9611}"/>
              </a:ext>
            </a:extLst>
          </p:cNvPr>
          <p:cNvSpPr/>
          <p:nvPr/>
        </p:nvSpPr>
        <p:spPr>
          <a:xfrm>
            <a:off x="1631652" y="2136247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247652-74ED-47F6-A0F1-C280CEB7B47E}"/>
              </a:ext>
            </a:extLst>
          </p:cNvPr>
          <p:cNvSpPr/>
          <p:nvPr/>
        </p:nvSpPr>
        <p:spPr>
          <a:xfrm>
            <a:off x="7895805" y="3521492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ADA19C-CD87-4350-9291-C16C795FD052}"/>
              </a:ext>
            </a:extLst>
          </p:cNvPr>
          <p:cNvGrpSpPr/>
          <p:nvPr/>
        </p:nvGrpSpPr>
        <p:grpSpPr>
          <a:xfrm>
            <a:off x="7363270" y="2678445"/>
            <a:ext cx="2950247" cy="3544755"/>
            <a:chOff x="5818157" y="2811981"/>
            <a:chExt cx="2694663" cy="320040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5BA2CCB-ED96-4A48-B039-2B1A29E5D636}"/>
                </a:ext>
              </a:extLst>
            </p:cNvPr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302898F2-2F09-4619-AE46-2D86A2F4C0D8}"/>
                  </a:ext>
                </a:extLst>
              </p:cNvPr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6309056-42A4-48DB-A905-05BDE054E17F}"/>
                  </a:ext>
                </a:extLst>
              </p:cNvPr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B43FF5A1-FB73-42DF-AD3A-BC86AB79AB5E}"/>
                  </a:ext>
                </a:extLst>
              </p:cNvPr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E5AB75F-1558-4940-9619-2C7E9A2C040B}"/>
                  </a:ext>
                </a:extLst>
              </p:cNvPr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E543A41-A9CA-4229-9AF4-D0721A260F82}"/>
                  </a:ext>
                </a:extLst>
              </p:cNvPr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8C8D168-575B-4927-B707-4E4D5F32D7CC}"/>
                  </a:ext>
                </a:extLst>
              </p:cNvPr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7BE10B-DF99-469F-AEE3-70723C73AC36}"/>
                </a:ext>
              </a:extLst>
            </p:cNvPr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0C31E17-A1F2-49B1-8CF1-F29FE79E59AD}"/>
                  </a:ext>
                </a:extLst>
              </p:cNvPr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E77D293-0062-41CB-9E50-936FEC2E0B96}"/>
                  </a:ext>
                </a:extLst>
              </p:cNvPr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A9FB241-15E6-48B9-BCAF-691FEC8F2F98}"/>
                  </a:ext>
                </a:extLst>
              </p:cNvPr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950B1E3-83D0-4AFF-B8FE-85E9F7A20F22}"/>
                  </a:ext>
                </a:extLst>
              </p:cNvPr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0270B36-F273-493B-8BE5-625631C8FF5A}"/>
                  </a:ext>
                </a:extLst>
              </p:cNvPr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B9E2C6A7-9E6E-48D1-A3F1-C84EF64962FB}"/>
                  </a:ext>
                </a:extLst>
              </p:cNvPr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E19F71-69EC-49C1-A3A6-9E69F9423AFB}"/>
              </a:ext>
            </a:extLst>
          </p:cNvPr>
          <p:cNvSpPr txBox="1"/>
          <p:nvPr/>
        </p:nvSpPr>
        <p:spPr>
          <a:xfrm>
            <a:off x="4298714" y="2660816"/>
            <a:ext cx="35562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AguaClara Hydraulic Flocculation Model</a:t>
            </a:r>
          </a:p>
          <a:p>
            <a:endParaRPr lang="en-US" dirty="0"/>
          </a:p>
          <a:p>
            <a:r>
              <a:rPr lang="en-US" sz="2000" dirty="0"/>
              <a:t>Synthesized from 15+ years of laboratory research and conversations with many plant operators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49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9 0.4625 -0.1071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Challenge of Flocculation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We would like to know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do particles make contact to aggregate?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What determines the time required for two flocs to collide? (flocculation rate)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would you design a flocculator for a target settled water turbidity?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strong are flocs?</a:t>
            </a:r>
          </a:p>
          <a:p>
            <a:pPr>
              <a:lnSpc>
                <a:spcPct val="80000"/>
              </a:lnSpc>
            </a:pPr>
            <a:r>
              <a:rPr lang="en-US" dirty="0"/>
              <a:t>The challenge of the large changes in scale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Al(OH)</a:t>
            </a:r>
            <a:r>
              <a:rPr lang="en-US" baseline="-25000" dirty="0"/>
              <a:t>3</a:t>
            </a:r>
            <a:r>
              <a:rPr lang="en-US" dirty="0"/>
              <a:t> nanoparticles begin at a scale of 10 to 100 nanometers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Flocs end at a scale of 100 micrometers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Flocculators are meters long</a:t>
            </a:r>
          </a:p>
          <a:p>
            <a:pPr lvl="1">
              <a:lnSpc>
                <a:spcPct val="8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Theory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57198" y="1600200"/>
            <a:ext cx="9748357" cy="4525963"/>
          </a:xfrm>
        </p:spPr>
        <p:txBody>
          <a:bodyPr/>
          <a:lstStyle/>
          <a:p>
            <a:r>
              <a:rPr lang="en-US" dirty="0"/>
              <a:t>Turbulence is caused by expansions</a:t>
            </a:r>
          </a:p>
          <a:p>
            <a:r>
              <a:rPr lang="en-US" dirty="0"/>
              <a:t>The fluid deforms as it converts the KE into heat</a:t>
            </a:r>
          </a:p>
          <a:p>
            <a:r>
              <a:rPr lang="en-US" dirty="0"/>
              <a:t>Particles and flocs are transported to collide with each other by the fluid deformation</a:t>
            </a:r>
          </a:p>
          <a:p>
            <a:r>
              <a:rPr lang="en-US" dirty="0"/>
              <a:t>Flocs grow in size with each successful collision</a:t>
            </a:r>
          </a:p>
          <a:p>
            <a:r>
              <a:rPr lang="en-US" dirty="0"/>
              <a:t>Collisions between particles of very different sizes are not very succesful.*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92" y="6119336"/>
            <a:ext cx="8202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sz="1400" dirty="0">
                <a:latin typeface="Arial" charset="0"/>
              </a:rPr>
              <a:t>Flocculation model and collision potential for reactors with flows characterized by high Peclet numbers </a:t>
            </a:r>
          </a:p>
          <a:p>
            <a:pPr lvl="0"/>
            <a:r>
              <a:rPr lang="en-US" sz="1400" b="1" dirty="0">
                <a:latin typeface="Arial" charset="0"/>
              </a:rPr>
              <a:t>Monroe L. Weber-Shirk</a:t>
            </a:r>
            <a:r>
              <a:rPr lang="en-US" sz="1400" b="1" dirty="0">
                <a:latin typeface="Arial" charset="0"/>
                <a:hlinkClick r:id="rId3"/>
              </a:rPr>
              <a:t>  </a:t>
            </a:r>
            <a:r>
              <a:rPr lang="en-US" sz="200" b="1" baseline="30000" dirty="0">
                <a:latin typeface="Arial" charset="0"/>
                <a:hlinkClick r:id="rId3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 </a:t>
            </a:r>
            <a:r>
              <a:rPr lang="en-US" sz="700" b="1" baseline="30000" dirty="0">
                <a:latin typeface="Arial" charset="0"/>
              </a:rPr>
              <a:t>,</a:t>
            </a:r>
            <a:r>
              <a:rPr lang="en-US" sz="1400" b="1" baseline="30000" dirty="0">
                <a:latin typeface="Arial" charset="0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a</a:t>
            </a:r>
            <a:r>
              <a:rPr lang="en-US" sz="1400" b="1" baseline="30000" dirty="0">
                <a:latin typeface="Arial" charset="0"/>
              </a:rPr>
              <a:t>, </a:t>
            </a:r>
            <a:r>
              <a:rPr lang="en-US" sz="1400" b="1" baseline="30000" dirty="0">
                <a:latin typeface="Arial" charset="0"/>
                <a:hlinkClick r:id="rId4"/>
              </a:rPr>
              <a:t>  </a:t>
            </a:r>
            <a:r>
              <a:rPr lang="en-US" sz="700" b="1" dirty="0">
                <a:latin typeface="Arial" charset="0"/>
              </a:rPr>
              <a:t> </a:t>
            </a:r>
            <a:r>
              <a:rPr lang="en-US" sz="1400" b="1" dirty="0">
                <a:latin typeface="Arial" charset="0"/>
              </a:rPr>
              <a:t>and </a:t>
            </a:r>
            <a:r>
              <a:rPr lang="en-US" sz="1400" b="1" baseline="30000" dirty="0">
                <a:latin typeface="Arial" charset="0"/>
              </a:rPr>
              <a:t>Leonard W. </a:t>
            </a:r>
            <a:r>
              <a:rPr lang="en-US" sz="1400" b="1" baseline="30000" dirty="0" err="1">
                <a:latin typeface="Arial" charset="0"/>
              </a:rPr>
              <a:t>Lion</a:t>
            </a:r>
            <a:r>
              <a:rPr lang="en-US" sz="1400" b="1" baseline="30000" dirty="0" err="1">
                <a:latin typeface="Arial" charset="0"/>
                <a:hlinkClick r:id="rId3"/>
              </a:rPr>
              <a:t>a</a:t>
            </a:r>
            <a:endParaRPr lang="en-US" sz="1400" b="1" baseline="30000" dirty="0">
              <a:latin typeface="Arial" charset="0"/>
            </a:endParaRPr>
          </a:p>
          <a:p>
            <a:r>
              <a:rPr lang="en-US" sz="1400" dirty="0">
                <a:hlinkClick r:id="rId5"/>
              </a:rPr>
              <a:t>http://dx.doi.org/10.1016/j.watres.2010.06.026</a:t>
            </a:r>
            <a:endParaRPr lang="en-US" sz="1400" dirty="0"/>
          </a:p>
        </p:txBody>
      </p:sp>
      <p:pic>
        <p:nvPicPr>
          <p:cNvPr id="22353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700" y="1371600"/>
            <a:ext cx="544886" cy="163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751" y="3222308"/>
            <a:ext cx="1081807" cy="82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16" y="4243963"/>
            <a:ext cx="716770" cy="84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477" y="5340748"/>
            <a:ext cx="1177588" cy="62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does not attach to a large floc in uniform shear* (edge of knowledge alert)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067353" cy="4525963"/>
          </a:xfrm>
        </p:spPr>
        <p:txBody>
          <a:bodyPr/>
          <a:lstStyle/>
          <a:p>
            <a:r>
              <a:rPr lang="en-US" dirty="0"/>
              <a:t>Thickness of viscous boundary layer, d, scales with floc diameter</a:t>
            </a:r>
          </a:p>
          <a:p>
            <a:r>
              <a:rPr lang="en-US" dirty="0"/>
              <a:t>Relative velocity goes to zero at best location for contact</a:t>
            </a:r>
          </a:p>
          <a:p>
            <a:r>
              <a:rPr lang="en-US" dirty="0"/>
              <a:t>Only similar sized particles can extend through each other’s viscous boundary layer</a:t>
            </a:r>
          </a:p>
        </p:txBody>
      </p:sp>
      <p:sp>
        <p:nvSpPr>
          <p:cNvPr id="4" name="Oval 3"/>
          <p:cNvSpPr/>
          <p:nvPr/>
        </p:nvSpPr>
        <p:spPr>
          <a:xfrm>
            <a:off x="8832378" y="3020540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5" name="Oval 4"/>
          <p:cNvSpPr/>
          <p:nvPr/>
        </p:nvSpPr>
        <p:spPr>
          <a:xfrm flipH="1">
            <a:off x="4516319" y="3735872"/>
            <a:ext cx="83182" cy="831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8299843" y="2190751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8746266" y="2934428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8660541" y="2848703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8574816" y="2762978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10183290" y="4343400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10623600" y="4811761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54" y="5053838"/>
            <a:ext cx="93282" cy="1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C 0.09427 -0.00115 0.25052 0.00162 0.31471 -0.05393 C 0.37903 -0.10972 0.3806 -0.14745 0.4625 -0.15092 C 0.56719 -0.15601 0.68138 -0.12245 0.71758 -0.12986 " pathEditMode="relative" rAng="0" ptsTypes="A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72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  <p:bldP spid="5" grpId="0" animBg="1"/>
      <p:bldP spid="5" grpId="1" animBg="1"/>
      <p:bldP spid="23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Similar size flocs can collide and attach* (edge of knowledge alert)</a:t>
            </a:r>
          </a:p>
        </p:txBody>
      </p:sp>
      <p:sp>
        <p:nvSpPr>
          <p:cNvPr id="4" name="Oval 3"/>
          <p:cNvSpPr/>
          <p:nvPr/>
        </p:nvSpPr>
        <p:spPr>
          <a:xfrm>
            <a:off x="6359613" y="3603344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5827078" y="2773555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6273501" y="3517232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6187776" y="3431507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6102051" y="3345782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7710525" y="4926204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8150835" y="5394565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89" y="5636642"/>
            <a:ext cx="93282" cy="164615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353022" y="2488919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8" name="Oval 27"/>
          <p:cNvSpPr/>
          <p:nvPr/>
        </p:nvSpPr>
        <p:spPr>
          <a:xfrm>
            <a:off x="266910" y="2402807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2" name="Oval 31"/>
          <p:cNvSpPr/>
          <p:nvPr/>
        </p:nvSpPr>
        <p:spPr>
          <a:xfrm>
            <a:off x="181185" y="2317082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3" name="Oval 32"/>
          <p:cNvSpPr/>
          <p:nvPr/>
        </p:nvSpPr>
        <p:spPr>
          <a:xfrm>
            <a:off x="95460" y="2231357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3" name="Group 2"/>
          <p:cNvGrpSpPr/>
          <p:nvPr/>
        </p:nvGrpSpPr>
        <p:grpSpPr>
          <a:xfrm>
            <a:off x="5920553" y="1771510"/>
            <a:ext cx="2324235" cy="3730267"/>
            <a:chOff x="5213940" y="1972477"/>
            <a:chExt cx="2324235" cy="3730267"/>
          </a:xfrm>
        </p:grpSpPr>
        <p:sp>
          <p:nvSpPr>
            <p:cNvPr id="35" name="Oval 34"/>
            <p:cNvSpPr/>
            <p:nvPr/>
          </p:nvSpPr>
          <p:spPr>
            <a:xfrm>
              <a:off x="5653000" y="3817569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36" name="Oval 35"/>
            <p:cNvSpPr/>
            <p:nvPr/>
          </p:nvSpPr>
          <p:spPr>
            <a:xfrm>
              <a:off x="5213940" y="1972477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</p:grpSp>
    </p:spTree>
    <p:extLst>
      <p:ext uri="{BB962C8B-B14F-4D97-AF65-F5344CB8AC3E}">
        <p14:creationId xmlns:p14="http://schemas.microsoft.com/office/powerpoint/2010/main" val="19013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4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9 0.4625 -0.1071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65208 -4.07407E-6 " pathEditMode="relative" rAng="0" ptsTypes="AA">
                                      <p:cBhvr>
                                        <p:cTn id="5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Flocculation models based on geometry and stickiness of nanoparticles can predict 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coagulant forms sticky nanoparticles</a:t>
            </a:r>
          </a:p>
          <a:p>
            <a:r>
              <a:rPr lang="en-US" dirty="0"/>
              <a:t>The bond between a coagulant nanoparticle and a clay platelet is strong</a:t>
            </a:r>
          </a:p>
          <a:p>
            <a:r>
              <a:rPr lang="en-US" dirty="0"/>
              <a:t>The bond between two coagulant nanoparticles might be weaker </a:t>
            </a:r>
          </a:p>
          <a:p>
            <a:r>
              <a:rPr lang="en-US" dirty="0"/>
              <a:t>Macromolecules of natural organic matter (NOM) cover the coagulant nanoparticles (and NOM isn’t sticky)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329" y="6126163"/>
            <a:ext cx="760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 is still much to learn about flocculation!</a:t>
            </a:r>
          </a:p>
        </p:txBody>
      </p:sp>
    </p:spTree>
    <p:extLst>
      <p:ext uri="{BB962C8B-B14F-4D97-AF65-F5344CB8AC3E}">
        <p14:creationId xmlns:p14="http://schemas.microsoft.com/office/powerpoint/2010/main" val="25071481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How do the flocs grow?</a:t>
            </a:r>
          </a:p>
        </p:txBody>
      </p:sp>
      <p:pic>
        <p:nvPicPr>
          <p:cNvPr id="155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464722" y="394830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6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801210" y="48294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7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617122" y="1864508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953610" y="276228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9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758443" y="2978450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0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5094931" y="3876227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63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7008826" y="384300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8345314" y="474077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grpSp>
        <p:nvGrpSpPr>
          <p:cNvPr id="167" name="Group 166"/>
          <p:cNvGrpSpPr/>
          <p:nvPr/>
        </p:nvGrpSpPr>
        <p:grpSpPr>
          <a:xfrm>
            <a:off x="8691563" y="3304654"/>
            <a:ext cx="283630" cy="253824"/>
            <a:chOff x="6986427" y="2972145"/>
            <a:chExt cx="283630" cy="253824"/>
          </a:xfrm>
        </p:grpSpPr>
        <p:pic>
          <p:nvPicPr>
            <p:cNvPr id="16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6985633" y="3039438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6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7083525" y="297293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0" name="Group 169"/>
          <p:cNvGrpSpPr/>
          <p:nvPr/>
        </p:nvGrpSpPr>
        <p:grpSpPr>
          <a:xfrm>
            <a:off x="3975364" y="5205503"/>
            <a:ext cx="291942" cy="203954"/>
            <a:chOff x="2394919" y="5205503"/>
            <a:chExt cx="291942" cy="203954"/>
          </a:xfrm>
        </p:grpSpPr>
        <p:pic>
          <p:nvPicPr>
            <p:cNvPr id="168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394125" y="520629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9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500329" y="5222926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4" name="Group 173"/>
          <p:cNvGrpSpPr/>
          <p:nvPr/>
        </p:nvGrpSpPr>
        <p:grpSpPr>
          <a:xfrm>
            <a:off x="3811886" y="3703623"/>
            <a:ext cx="291937" cy="212275"/>
            <a:chOff x="2231441" y="3046896"/>
            <a:chExt cx="291937" cy="212275"/>
          </a:xfrm>
        </p:grpSpPr>
        <p:pic>
          <p:nvPicPr>
            <p:cNvPr id="172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336846" y="304769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3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230647" y="307264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76" name="Group 175"/>
          <p:cNvGrpSpPr/>
          <p:nvPr/>
        </p:nvGrpSpPr>
        <p:grpSpPr>
          <a:xfrm>
            <a:off x="4543401" y="2115885"/>
            <a:ext cx="300259" cy="237183"/>
            <a:chOff x="2962956" y="2115885"/>
            <a:chExt cx="300259" cy="237183"/>
          </a:xfrm>
        </p:grpSpPr>
        <p:pic>
          <p:nvPicPr>
            <p:cNvPr id="171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83" name="Group 182"/>
          <p:cNvGrpSpPr/>
          <p:nvPr/>
        </p:nvGrpSpPr>
        <p:grpSpPr>
          <a:xfrm>
            <a:off x="6084072" y="2218458"/>
            <a:ext cx="499826" cy="320263"/>
            <a:chOff x="4503627" y="2218458"/>
            <a:chExt cx="499826" cy="32026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7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7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81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2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190" name="Group 189"/>
          <p:cNvGrpSpPr/>
          <p:nvPr/>
        </p:nvGrpSpPr>
        <p:grpSpPr>
          <a:xfrm>
            <a:off x="3429472" y="5784639"/>
            <a:ext cx="319658" cy="359128"/>
            <a:chOff x="1849027" y="5784639"/>
            <a:chExt cx="319658" cy="359128"/>
          </a:xfrm>
        </p:grpSpPr>
        <p:grpSp>
          <p:nvGrpSpPr>
            <p:cNvPr id="184" name="Group 183"/>
            <p:cNvGrpSpPr/>
            <p:nvPr/>
          </p:nvGrpSpPr>
          <p:grpSpPr>
            <a:xfrm>
              <a:off x="1849027" y="5939813"/>
              <a:ext cx="291942" cy="203954"/>
              <a:chOff x="2394919" y="5205503"/>
              <a:chExt cx="291942" cy="203954"/>
            </a:xfrm>
          </p:grpSpPr>
          <p:pic>
            <p:nvPicPr>
              <p:cNvPr id="185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394125" y="520629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6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500329" y="5222926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1876748" y="5784639"/>
              <a:ext cx="291937" cy="212275"/>
              <a:chOff x="2231441" y="3046896"/>
              <a:chExt cx="291937" cy="212275"/>
            </a:xfrm>
          </p:grpSpPr>
          <p:pic>
            <p:nvPicPr>
              <p:cNvPr id="18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336846" y="304769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8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230647" y="307264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</p:grpSp>
      <p:pic>
        <p:nvPicPr>
          <p:cNvPr id="3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2345325" y="28827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C -0.04701 0.03935 -0.09375 0.0787 -0.05143 0.12731 C -0.00911 0.17569 0.15 0.28518 0.25404 0.29097 C 0.35781 0.29722 0.55664 0.21574 0.57174 0.16365 C 0.58646 0.1118 0.40221 -0.01852 0.34323 -0.0213 C 0.28438 -0.02408 0.26289 0.16736 0.21862 0.14745 C 0.17435 0.12731 0.11289 -0.19723 0.07773 -0.14167 C 0.04258 -0.08588 -0.06875 0.37939 0.00794 0.48194 C 0.08477 0.58472 0.48164 0.57176 0.53789 0.475 C 0.59427 0.37847 0.43555 -0.01829 0.34674 -0.09792 C 0.25807 -0.17732 0.13151 -0.09005 0.00521 -0.00255 " pathEditMode="relative" rAng="0" ptsTypes="AAAAAAAAA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20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C 0.00664 0.01504 0.0444 0.07569 0.03958 0.09027 C 0.03476 0.10486 -0.01719 0.09328 -0.02956 0.08796 C -0.0418 0.08263 -0.0392 0.06226 -0.0349 0.05763 C -0.0306 0.053 -0.00638 0.0618 -0.00313 0.06018 C 0.00013 0.05856 -0.00742 0.05324 -0.01498 0.04791 C -0.0224 0.04259 -0.03998 0.02754 -0.04753 0.02847 C -0.05521 0.02939 -0.06211 0.04097 -0.06133 0.05277 C -0.06042 0.06458 -0.05313 0.09537 -0.04271 0.0993 C -0.03229 0.10324 0.00429 0.08078 0.00091 0.07615 C -0.00261 0.07152 -0.05716 0.06342 -0.06394 0.07106 L -0.03946 0.12199 C -0.02383 0.13101 0.0151 0.13032 0.0306 0.12546 C 0.04596 0.1206 0.04544 0.10046 0.05364 0.09328 C 0.06185 0.08611 0.08034 0.09074 0.07968 0.08194 C 0.07903 0.07314 0.0457 0.04722 0.04961 0.04074 L 0.10364 0.04236 " pathEditMode="relative" rAng="0" ptsTypes="AAAAAAAAAAAAAAAAA">
                                      <p:cBhvr>
                                        <p:cTn id="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64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C 0.00729 -0.00555 0.03542 -0.0324 0.04362 -0.03402 C 0.0517 -0.03564 0.05521 -0.02963 0.04909 -0.00972 C 0.0431 0.01019 0.02552 0.07408 0.00729 0.08496 C -0.01094 0.09584 -0.05612 0.05116 -0.06002 0.05579 C -0.06406 0.06042 -0.03958 0.11227 -0.01627 0.11274 C 0.0069 0.1132 0.08229 0.07153 0.08008 0.05811 C 0.07774 0.04468 -0.01237 0.04561 -0.03008 0.03149 C -0.04778 0.01736 -0.03424 -0.01527 -0.02643 -0.02662 C -0.01862 -0.03796 0.01185 -0.02777 0.01719 -0.03634 C 0.02253 -0.0449 0.01289 -0.07453 0.00638 -0.0787 C -2.29167E-6 -0.08287 -0.01614 -0.05926 -0.02096 -0.0618 C -0.02591 -0.06435 -0.0207 -0.08935 -0.02278 -0.09444 L -0.03372 -0.09213 " pathEditMode="relative" rAng="0" ptsTypes="AAAAAAAAAAAAAA">
                                      <p:cBhvr>
                                        <p:cTn id="10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116 C 0.00638 0.01388 0.04427 0.07453 0.03945 0.08912 C 0.03476 0.1037 -0.01719 0.09212 -0.02956 0.0868 C -0.0418 0.08148 -0.0392 0.06111 -0.0349 0.05648 C -0.0306 0.05185 -0.00638 0.06064 -0.00313 0.05902 C 4.375E-6 0.0574 -0.00743 0.05208 -0.01498 0.04675 C -0.0224 0.04143 -0.03998 0.02638 -0.04753 0.02731 C -0.05521 0.02824 -0.06211 0.03981 -0.06133 0.05162 C -0.06042 0.06342 -0.05313 0.09421 -0.04271 0.09814 C -0.0323 0.10208 0.00416 0.07962 0.00091 0.075 C -0.00261 0.07037 -0.05717 0.06226 -0.06394 0.0699 L -0.03946 0.12083 C -0.02383 0.12986 0.03789 0.12013 0.03059 0.1243 C 0.02304 0.12847 -0.06355 0.14837 -0.08295 0.14606 C -0.10248 0.14375 -0.08594 0.12291 -0.08581 0.10972 C -0.08555 0.09652 -0.09688 0.06666 -0.08217 0.0662 L 0.00325 0.10625 " pathEditMode="relative" rAng="0" ptsTypes="AAAAAAAAAAAAAAAAA">
                                      <p:cBhvr>
                                        <p:cTn id="12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73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115 C 0.00729 -0.00671 0.03542 -0.03356 0.04362 -0.03518 C 0.05169 -0.0368 0.05521 -0.03078 0.04909 -0.01088 C 0.0431 0.00903 0.02552 0.07292 0.00729 0.0838 C -0.01094 0.09468 -0.04779 0.08172 -0.06003 0.05463 C -0.07239 0.02755 -0.0526 -0.07014 -0.06654 -0.07916 C -0.08034 -0.08819 -0.14896 -0.01736 -0.14284 0.00093 C -0.13685 0.01922 -0.04948 0.03519 -0.03008 0.03033 C -0.01055 0.02547 -0.03424 -0.01643 -0.02643 -0.02777 C -0.01862 -0.03912 0.01185 -0.02893 0.01719 -0.0375 C 0.02253 -0.04606 0.01289 -0.07569 0.00638 -0.07986 C -8.33333E-7 -0.08402 -0.01055 -0.07129 -0.02096 -0.06296 C -0.03138 -0.05463 -0.03802 -0.03726 -0.05612 -0.03032 C -0.07409 -0.02338 -0.11445 -0.02361 -0.12969 -0.02176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4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185 C 0.02227 0.0294 0.10156 0.14005 0.09883 0.1669 C 0.09597 0.19375 -0.01002 0.1713 -0.00989 0.1625 C -0.00976 0.15371 0.08268 0.12917 0.09987 0.11459 C 0.11706 0.1 0.10781 0.07894 0.09336 0.07454 C 0.07904 0.07014 0.0349 0.09213 0.01302 0.08843 C -0.00885 0.08472 -0.02617 0.05093 -0.03841 0.05255 C -0.05039 0.05417 -0.06133 0.0757 -0.05989 0.09746 C -0.05846 0.11945 -0.05612 0.20185 -0.03073 0.18357 C -0.00534 0.16528 0.09805 -0.00393 0.09258 -0.01273 C 0.08698 -0.02153 -0.04427 0.09144 -0.06393 0.13125 C -0.08346 0.17107 -0.05039 0.20857 -0.02552 0.22547 C -0.00065 0.24236 0.06029 0.24097 0.08451 0.23195 C 0.10886 0.22292 0.10794 0.18565 0.12084 0.17246 C 0.13373 0.15926 0.16302 0.16783 0.16185 0.15139 C 0.16081 0.13519 0.11094 0.11227 0.11459 0.07523 L 0.18347 -0.07083 " pathEditMode="relative" rAng="0" ptsTypes="AAAAAAAAAAAAAAAAA">
                                      <p:cBhvr>
                                        <p:cTn id="16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8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0.00208 C 0.01627 0.01111 0.04648 0.04444 0.07552 0.05648 C 0.10455 0.06852 0.17357 0.04884 0.17812 0.07477 C 0.18268 0.10069 0.12955 0.19583 0.10221 0.21157 C 0.075 0.22731 0.02018 0.16227 0.01497 0.16898 C 0.00989 0.17569 0.04153 0.25139 0.07174 0.25208 C 0.10195 0.25278 0.19961 0.1919 0.19674 0.17222 C 0.19375 0.15278 0.07695 0.15417 0.05403 0.13356 C 0.03086 0.11296 0.04062 0.09815 0.05872 0.04884 C 0.07669 -0.00046 0.15612 -0.12917 0.16263 -0.16273 C 0.16927 -0.1963 0.1095 -0.11898 0.0983 -0.15301 C 0.08698 -0.18704 0.08867 -0.35625 0.09466 -0.36759 C 0.10052 -0.37894 0.14127 -0.24769 0.13372 -0.22107 C 0.12604 -0.19444 0.06601 -0.21042 0.0483 -0.20764 " pathEditMode="relative" rAng="0" ptsTypes="AAAAAAAAAAAAAA">
                                      <p:cBhvr>
                                        <p:cTn id="1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255 C 0.01666 0.02569 0.10039 0.13935 0.09883 0.1669 C 0.09726 0.19444 0.0095 0.17245 -0.0099 0.1625 C -0.0293 0.15278 -0.02513 0.11505 -0.01836 0.10648 C -0.01159 0.09792 0.02643 0.11412 0.03164 0.11111 C 0.03685 0.10833 0.02487 0.09838 0.01302 0.08843 C 0.00117 0.0787 -0.02617 0.05093 -0.03841 0.05255 C -0.05039 0.05417 -0.06133 0.07569 -0.0599 0.09745 C -0.05847 0.11944 -0.04701 0.17639 -0.03073 0.18357 C -0.0142 0.19097 0.04336 0.14931 0.03789 0.14074 C 0.03242 0.13218 -0.05326 0.11713 -0.06394 0.13125 L -0.02552 0.22546 C -0.00091 0.24236 0.06028 0.24097 0.0845 0.23194 C 0.10885 0.22292 0.10794 0.18565 0.12083 0.17245 C 0.13372 0.15926 0.16302 0.16782 0.16185 0.15139 C 0.1608 0.13519 0.13177 0.07014 0.11458 0.07523 L 0.0582 0.18357 " pathEditMode="relative" rAng="0" ptsTypes="AAAAAAAAAAAAAAAAA">
                                      <p:cBhvr>
                                        <p:cTn id="20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371 C 0.02865 0.00949 0.12696 0.01667 0.14935 0.03797 C 0.17175 0.05926 0.14701 0.10324 0.1392 0.13218 C 0.13138 0.16111 0.12292 0.20556 0.10222 0.21158 C 0.08164 0.2176 0.02018 0.16227 0.01498 0.16898 C 0.0099 0.1757 0.04154 0.25139 0.07175 0.25209 C 0.10196 0.25278 0.19961 0.1919 0.19675 0.17222 C 0.19375 0.15278 0.07696 0.15417 0.05404 0.13357 C 0.03086 0.11297 0.04857 0.06528 0.05873 0.04885 C 0.06875 0.03218 0.10821 0.04722 0.11511 0.03472 C 0.12227 0.02222 0.10951 -0.02106 0.10117 -0.02708 C 0.09284 -0.0331 0.07917 -0.01458 0.06563 -0.00254 C 0.05209 0.00972 0.04362 0.03496 0.02018 0.04514 C -0.00325 0.05533 -0.05534 0.05486 -0.07513 0.05764 " pathEditMode="relative" rAng="0" ptsTypes="AAAAAAAAAAAAAA">
                                      <p:cBhvr>
                                        <p:cTn id="22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1081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C -0.02773 0.00648 -0.13659 0.00856 -0.16628 0.03888 C -0.19596 0.06921 -0.20404 0.16851 -0.17813 0.18194 C -0.15221 0.19537 -0.03034 0.13796 -0.01081 0.11898 C 0.00885 0.1 -0.04076 0.06481 -0.06081 0.06805 C -0.08073 0.07129 -0.11927 0.10972 -0.13086 0.13819 C -0.14258 0.16666 -0.14648 0.21088 -0.13086 0.23888 C -0.11523 0.26689 -0.05664 0.29259 -0.03711 0.30671 " pathEditMode="relative" rAng="0" ptsTypes="AAAAAAAA">
                                      <p:cBhvr>
                                        <p:cTn id="3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15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C 0.02409 0.02963 0.04844 0.05949 0.07448 0.06551 C 0.10052 0.07153 0.13633 0.06459 0.15638 0.03635 C 0.17656 0.0081 0.20534 -0.07639 0.19544 -0.10416 C 0.18555 -0.13194 0.12761 -0.12801 0.09727 -0.13078 C 0.0668 -0.13356 0.03333 -0.13495 0.01263 -0.12106 C -0.00794 -0.10717 -0.0306 -0.08518 -0.02721 -0.04722 C -0.02396 -0.00926 0.02227 0.06991 0.03281 0.10672 C 0.04336 0.14352 0.05247 0.15903 0.03633 0.17338 C 0.02018 0.18773 -0.0431 0.19977 -0.06458 0.19283 C -0.08607 0.18588 -0.09375 0.14746 -0.09271 0.13218 C -0.09167 0.1169 -0.075 0.1088 -0.0582 0.1007 " pathEditMode="relative" rAng="0" ptsTypes="AAAAAAAAAAAA">
                                      <p:cBhvr>
                                        <p:cTn id="39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31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C 0.04648 -0.02708 0.09309 -0.05393 0.13997 -0.04861 C 0.18684 -0.04328 0.26289 0.01019 0.28177 0.03264 C 0.30065 0.0551 0.26445 0.07037 0.25364 0.08588 C 0.24283 0.10139 0.21106 0.11459 0.21679 0.12639 C 0.22252 0.1382 0.26549 0.15811 0.28763 0.15672 C 0.30989 0.15533 0.34114 0.13681 0.35052 0.11806 C 0.35989 0.09931 0.37031 0.06204 0.34362 0.04468 C 0.31679 0.02732 0.25533 0.01806 0.18997 0.01436 " pathEditMode="relative" rAng="0" ptsTypes="AAAAAAAAA">
                                      <p:cBhvr>
                                        <p:cTn id="4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5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C -0.02917 0.0044 -0.05833 0.00903 -0.07188 -0.00115 C -0.08542 -0.01134 -0.09102 -0.03171 -0.08177 -0.06065 C -0.07253 -0.08958 -0.03346 -0.1669 -0.01628 -0.17453 C 0.00091 -0.18217 0.02956 -0.1294 0.02187 -0.10671 C 0.01419 -0.08402 -0.02227 -0.05995 -0.06185 -0.03889 C -0.10143 -0.01782 -0.17604 0.02824 -0.21576 0.01945 C -0.2556 0.01065 -0.28906 -0.06342 -0.3 -0.09097 C -0.31094 -0.11852 -0.29844 -0.12824 -0.28177 -0.1456 " pathEditMode="relative" rAng="0" ptsTypes="AAAAAAAAA">
                                      <p:cBhvr>
                                        <p:cTn id="43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3" y="-7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C 0.03346 0.00185 0.06706 0.00393 0.06628 0.03032 C 0.06563 0.05671 0.03503 0.14329 -0.00364 0.1588 C -0.04232 0.1743 -0.12513 0.10555 -0.16654 0.12361 C -0.20781 0.14167 -0.27383 0.22917 -0.25195 0.26782 C -0.23008 0.30648 -0.08476 0.36528 -0.03555 0.35509 C 0.01354 0.34491 0.04688 0.23079 0.04271 0.20718 C 0.03854 0.18356 -0.04544 0.20486 -0.06094 0.21319 C -0.07643 0.22153 -0.06315 0.23912 -0.05 0.25694 " pathEditMode="relative" rAng="0" ptsTypes="AAAAAAAAA">
                                      <p:cBhvr>
                                        <p:cTn id="5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780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9806E-17 1.48148E-6 C 0.12474 0.02014 0.24987 0.04028 0.33372 -0.01204 C 0.41758 -0.06435 0.51289 -0.24746 0.50195 -0.31458 C 0.49102 -0.38125 0.31849 -0.40162 0.26836 -0.41273 C 0.21823 -0.42384 0.21706 -0.39699 0.20117 -0.38148 C 0.18542 -0.36621 0.16693 -0.33611 0.17357 -0.32083 C 0.18034 -0.30556 0.18568 -0.2669 0.20065 -0.26412 " pathEditMode="relative" rAng="0" ptsTypes="AAAAAAA">
                                      <p:cBhvr>
                                        <p:cTn id="5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43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 changes produced by flocculation are dramatic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sequential collisions are required to make a 1 mm particle starting from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 particles?</a:t>
            </a:r>
          </a:p>
          <a:p>
            <a:r>
              <a:rPr lang="en-US" dirty="0"/>
              <a:t>How much larger in volume is the 1 mm diameter particle?</a:t>
            </a:r>
          </a:p>
          <a:p>
            <a:r>
              <a:rPr lang="en-US" dirty="0"/>
              <a:t>____________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063" y="4237531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8113" y="4222931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,000,000 !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It requires many sequential doubling collisions to make a big floc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collision 1+1=2</a:t>
            </a:r>
          </a:p>
          <a:p>
            <a:r>
              <a:rPr lang="en-US" dirty="0"/>
              <a:t>2 collisions 2+2=4</a:t>
            </a:r>
          </a:p>
          <a:p>
            <a:r>
              <a:rPr lang="en-US" dirty="0"/>
              <a:t>3 collisions 4+4=8</a:t>
            </a:r>
          </a:p>
          <a:p>
            <a:r>
              <a:rPr lang="en-US" dirty="0"/>
              <a:t>4 collisions 8+8=16</a:t>
            </a:r>
          </a:p>
          <a:p>
            <a:r>
              <a:rPr lang="en-US" dirty="0"/>
              <a:t>Number of original particles in the floc = 2</a:t>
            </a:r>
            <a:r>
              <a:rPr lang="en-US" baseline="60000" dirty="0"/>
              <a:t>n</a:t>
            </a:r>
            <a:endParaRPr lang="en-US" dirty="0"/>
          </a:p>
          <a:p>
            <a:r>
              <a:rPr lang="en-US" dirty="0"/>
              <a:t>What is n to obtain 1,000,000,000 = 2</a:t>
            </a:r>
            <a:r>
              <a:rPr lang="en-US" baseline="60000" dirty="0"/>
              <a:t>n</a:t>
            </a:r>
            <a:r>
              <a:rPr lang="en-US" dirty="0"/>
              <a:t>?</a:t>
            </a:r>
            <a:endParaRPr lang="en-US" baseline="30000" dirty="0"/>
          </a:p>
          <a:p>
            <a:r>
              <a:rPr lang="en-US" dirty="0"/>
              <a:t>n=30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297739" y="170340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4475873" y="2262353"/>
            <a:ext cx="300259" cy="237183"/>
            <a:chOff x="2962956" y="2115885"/>
            <a:chExt cx="300259" cy="237183"/>
          </a:xfrm>
        </p:grpSpPr>
        <p:pic>
          <p:nvPicPr>
            <p:cNvPr id="6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8" name="Group 7"/>
          <p:cNvGrpSpPr/>
          <p:nvPr/>
        </p:nvGrpSpPr>
        <p:grpSpPr>
          <a:xfrm>
            <a:off x="4437125" y="2755624"/>
            <a:ext cx="499826" cy="320263"/>
            <a:chOff x="4503627" y="2218458"/>
            <a:chExt cx="499826" cy="320263"/>
          </a:xfrm>
        </p:grpSpPr>
        <p:grpSp>
          <p:nvGrpSpPr>
            <p:cNvPr id="9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879631" y="171171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4933073" y="2254040"/>
            <a:ext cx="300259" cy="237183"/>
            <a:chOff x="2962956" y="2115885"/>
            <a:chExt cx="300259" cy="237183"/>
          </a:xfrm>
        </p:grpSpPr>
        <p:pic>
          <p:nvPicPr>
            <p:cNvPr id="1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8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>
            <a:off x="5102143" y="2755624"/>
            <a:ext cx="499826" cy="320263"/>
            <a:chOff x="4503627" y="2218458"/>
            <a:chExt cx="499826" cy="320263"/>
          </a:xfrm>
        </p:grpSpPr>
        <p:grpSp>
          <p:nvGrpSpPr>
            <p:cNvPr id="2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2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2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2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4503627" y="3379078"/>
            <a:ext cx="499826" cy="320263"/>
            <a:chOff x="4503627" y="2218458"/>
            <a:chExt cx="499826" cy="320263"/>
          </a:xfrm>
        </p:grpSpPr>
        <p:grpSp>
          <p:nvGrpSpPr>
            <p:cNvPr id="3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3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3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3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661569" y="3437267"/>
            <a:ext cx="499826" cy="320263"/>
            <a:chOff x="4503627" y="2218458"/>
            <a:chExt cx="499826" cy="320263"/>
          </a:xfrm>
        </p:grpSpPr>
        <p:grpSp>
          <p:nvGrpSpPr>
            <p:cNvPr id="3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8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0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43" name="Group 42"/>
          <p:cNvGrpSpPr/>
          <p:nvPr/>
        </p:nvGrpSpPr>
        <p:grpSpPr>
          <a:xfrm rot="19742345">
            <a:off x="5567657" y="3379078"/>
            <a:ext cx="499826" cy="320263"/>
            <a:chOff x="4503627" y="2218458"/>
            <a:chExt cx="499826" cy="320263"/>
          </a:xfrm>
        </p:grpSpPr>
        <p:grpSp>
          <p:nvGrpSpPr>
            <p:cNvPr id="44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8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45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4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7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50" name="Group 49"/>
          <p:cNvGrpSpPr/>
          <p:nvPr/>
        </p:nvGrpSpPr>
        <p:grpSpPr>
          <a:xfrm rot="17239213">
            <a:off x="5758851" y="3437267"/>
            <a:ext cx="499826" cy="320263"/>
            <a:chOff x="4503627" y="2218458"/>
            <a:chExt cx="499826" cy="320263"/>
          </a:xfrm>
        </p:grpSpPr>
        <p:grpSp>
          <p:nvGrpSpPr>
            <p:cNvPr id="51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5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5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52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5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5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950025" y="6127667"/>
            <a:ext cx="5264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This assumes volume is conserved!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E461CA-C79F-4B7F-915C-F29868DE15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0" y="5480471"/>
            <a:ext cx="3274666" cy="2514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91CDCF-639A-4D99-8568-89ED7ABF4E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38" y="6033591"/>
            <a:ext cx="2639238" cy="5958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Fractals capture the idea that volume isn’t conserved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11" y="1606799"/>
            <a:ext cx="8695707" cy="4114800"/>
          </a:xfrm>
        </p:spPr>
        <p:txBody>
          <a:bodyPr/>
          <a:lstStyle/>
          <a:p>
            <a:r>
              <a:rPr lang="en-US" sz="2800" dirty="0"/>
              <a:t>What happens to the density of a floc as it grows larger? </a:t>
            </a:r>
          </a:p>
        </p:txBody>
      </p:sp>
      <p:sp>
        <p:nvSpPr>
          <p:cNvPr id="460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8672019">
            <a:off x="1687347" y="401460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primary particle</a:t>
            </a:r>
          </a:p>
        </p:txBody>
      </p:sp>
      <p:sp>
        <p:nvSpPr>
          <p:cNvPr id="9" name="TextBox 8"/>
          <p:cNvSpPr txBox="1"/>
          <p:nvPr/>
        </p:nvSpPr>
        <p:spPr>
          <a:xfrm rot="18672019">
            <a:off x="1203395" y="44164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floc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2102" y="560787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Number of primary particles in the floc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 bwMode="auto">
          <a:xfrm rot="10800000">
            <a:off x="2504414" y="5555586"/>
            <a:ext cx="670756" cy="236956"/>
          </a:xfrm>
          <a:prstGeom prst="curved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 rot="18723311">
            <a:off x="3339328" y="456546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Fractal dimension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858" y="5977206"/>
            <a:ext cx="8539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volume were conserved, what would </a:t>
            </a:r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dirty="0"/>
              <a:t> be? ____</a:t>
            </a:r>
          </a:p>
          <a:p>
            <a:r>
              <a:rPr lang="en-US" dirty="0"/>
              <a:t>Is floc mass conserved? _____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36090" y="59387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49397" y="3541902"/>
            <a:ext cx="657768" cy="378452"/>
            <a:chOff x="4777947" y="3207622"/>
            <a:chExt cx="657768" cy="378452"/>
          </a:xfrm>
        </p:grpSpPr>
        <p:grpSp>
          <p:nvGrpSpPr>
            <p:cNvPr id="14" name="Group 13"/>
            <p:cNvGrpSpPr/>
            <p:nvPr/>
          </p:nvGrpSpPr>
          <p:grpSpPr>
            <a:xfrm>
              <a:off x="477794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15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19" name="Picture 24 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21" name="Picture 24 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16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17" name="Picture 24 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18" name="Picture 24 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26" name="Group 25"/>
            <p:cNvGrpSpPr/>
            <p:nvPr/>
          </p:nvGrpSpPr>
          <p:grpSpPr>
            <a:xfrm>
              <a:off x="4935889" y="3265811"/>
              <a:ext cx="499826" cy="320263"/>
              <a:chOff x="4503627" y="2218458"/>
              <a:chExt cx="499826" cy="320263"/>
            </a:xfrm>
          </p:grpSpPr>
          <p:grpSp>
            <p:nvGrpSpPr>
              <p:cNvPr id="27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1" name="Picture 24 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2" name="Picture 24 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28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29" name="Picture 24 7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0" name="Picture 24 8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48" name="Group 47"/>
          <p:cNvGrpSpPr/>
          <p:nvPr/>
        </p:nvGrpSpPr>
        <p:grpSpPr>
          <a:xfrm>
            <a:off x="4957711" y="3817881"/>
            <a:ext cx="601238" cy="499826"/>
            <a:chOff x="5841977" y="3176030"/>
            <a:chExt cx="601238" cy="499826"/>
          </a:xfrm>
        </p:grpSpPr>
        <p:grpSp>
          <p:nvGrpSpPr>
            <p:cNvPr id="33" name="Group 32"/>
            <p:cNvGrpSpPr/>
            <p:nvPr/>
          </p:nvGrpSpPr>
          <p:grpSpPr>
            <a:xfrm rot="19742345">
              <a:off x="584197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34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8" name="Picture 24 9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9" name="Picture 24 10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35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36" name="Picture 24 1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7" name="Picture 24 1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40" name="Group 39"/>
            <p:cNvGrpSpPr/>
            <p:nvPr/>
          </p:nvGrpSpPr>
          <p:grpSpPr>
            <a:xfrm rot="17239213">
              <a:off x="6033171" y="3265811"/>
              <a:ext cx="499826" cy="320263"/>
              <a:chOff x="4503627" y="2218458"/>
              <a:chExt cx="499826" cy="320263"/>
            </a:xfrm>
          </p:grpSpPr>
          <p:grpSp>
            <p:nvGrpSpPr>
              <p:cNvPr id="41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45" name="Picture 24 1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46" name="Picture 24 1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42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43" name="Picture 24 1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44" name="Picture 24 1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79" name="Group 78"/>
          <p:cNvGrpSpPr/>
          <p:nvPr/>
        </p:nvGrpSpPr>
        <p:grpSpPr>
          <a:xfrm>
            <a:off x="5426824" y="3561298"/>
            <a:ext cx="1055948" cy="610380"/>
            <a:chOff x="6261214" y="3135578"/>
            <a:chExt cx="1055948" cy="610380"/>
          </a:xfrm>
        </p:grpSpPr>
        <p:grpSp>
          <p:nvGrpSpPr>
            <p:cNvPr id="49" name="Group 48"/>
            <p:cNvGrpSpPr/>
            <p:nvPr/>
          </p:nvGrpSpPr>
          <p:grpSpPr>
            <a:xfrm>
              <a:off x="6659394" y="3135578"/>
              <a:ext cx="657768" cy="378452"/>
              <a:chOff x="4777947" y="3207622"/>
              <a:chExt cx="657768" cy="37845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62" name="Picture 24 1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63" name="Picture 24 1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0" name="Picture 24 1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61" name="Picture 24 2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51" name="Group 50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2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56" name="Picture 24 2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57" name="Picture 24 2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3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54" name="Picture 24 2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55" name="Picture 24 2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64" name="Group 63"/>
            <p:cNvGrpSpPr/>
            <p:nvPr/>
          </p:nvGrpSpPr>
          <p:grpSpPr>
            <a:xfrm rot="18877668">
              <a:off x="6210508" y="3195426"/>
              <a:ext cx="601238" cy="499826"/>
              <a:chOff x="5841977" y="3176030"/>
              <a:chExt cx="601238" cy="499826"/>
            </a:xfrm>
          </p:grpSpPr>
          <p:grpSp>
            <p:nvGrpSpPr>
              <p:cNvPr id="65" name="Group 64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7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7" name="Picture 24 2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8" name="Picture 24 2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7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75" name="Picture 24 2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6" name="Picture 24 2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66" name="Group 65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67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1" name="Picture 24 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2" name="Picture 24 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68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9" name="Picture 24 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0" name="Picture 24 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141" name="Group 140"/>
          <p:cNvGrpSpPr/>
          <p:nvPr/>
        </p:nvGrpSpPr>
        <p:grpSpPr>
          <a:xfrm>
            <a:off x="5401055" y="3866156"/>
            <a:ext cx="1106234" cy="969712"/>
            <a:chOff x="6792398" y="2509410"/>
            <a:chExt cx="1106234" cy="969712"/>
          </a:xfrm>
        </p:grpSpPr>
        <p:grpSp>
          <p:nvGrpSpPr>
            <p:cNvPr id="80" name="Group 79"/>
            <p:cNvGrpSpPr/>
            <p:nvPr/>
          </p:nvGrpSpPr>
          <p:grpSpPr>
            <a:xfrm>
              <a:off x="6792398" y="2703317"/>
              <a:ext cx="657768" cy="378452"/>
              <a:chOff x="4777947" y="3207622"/>
              <a:chExt cx="657768" cy="378452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93" name="Picture 24 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94" name="Picture 24 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91" name="Picture 24 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92" name="Picture 24 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82" name="Group 81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87" name="Picture 24 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88" name="Picture 24 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85" name="Picture 24 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86" name="Picture 24 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95" name="Group 94"/>
            <p:cNvGrpSpPr/>
            <p:nvPr/>
          </p:nvGrpSpPr>
          <p:grpSpPr>
            <a:xfrm rot="19661454">
              <a:off x="6800712" y="2979296"/>
              <a:ext cx="601238" cy="499826"/>
              <a:chOff x="5841977" y="3176030"/>
              <a:chExt cx="601238" cy="499826"/>
            </a:xfrm>
          </p:grpSpPr>
          <p:grpSp>
            <p:nvGrpSpPr>
              <p:cNvPr id="96" name="Group 95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0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8" name="Picture 24 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9" name="Picture 24 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0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6" name="Picture 24 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7" name="Picture 24 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97" name="Group 96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9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2" name="Picture 24 4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3" name="Picture 24 4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0" name="Picture 24 4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1" name="Picture 24 4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1" name="Group 110"/>
            <p:cNvGrpSpPr/>
            <p:nvPr/>
          </p:nvGrpSpPr>
          <p:grpSpPr>
            <a:xfrm rot="2171672">
              <a:off x="7240864" y="2945788"/>
              <a:ext cx="657768" cy="378452"/>
              <a:chOff x="4777947" y="3207622"/>
              <a:chExt cx="657768" cy="378452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3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9" name="Picture 24 4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40" name="Picture 24 5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7" name="Picture 24 5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8" name="Picture 24 5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3" name="Picture 24 5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34" name="Picture 24 5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1" name="Picture 24 5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2" name="Picture 24 5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2" name="Group 111"/>
            <p:cNvGrpSpPr/>
            <p:nvPr/>
          </p:nvGrpSpPr>
          <p:grpSpPr>
            <a:xfrm rot="21049340">
              <a:off x="7270080" y="2509410"/>
              <a:ext cx="601238" cy="499826"/>
              <a:chOff x="5841977" y="3176030"/>
              <a:chExt cx="601238" cy="499826"/>
            </a:xfrm>
          </p:grpSpPr>
          <p:grpSp>
            <p:nvGrpSpPr>
              <p:cNvPr id="113" name="Group 112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25" name="Picture 24 5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6" name="Picture 24 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2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23" name="Picture 24 5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24" name="Picture 24 6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14" name="Group 113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1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19" name="Picture 24 6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0" name="Picture 24 6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1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17" name="Picture 24 6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18" name="Picture 24 6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264" name="Group 263"/>
          <p:cNvGrpSpPr/>
          <p:nvPr/>
        </p:nvGrpSpPr>
        <p:grpSpPr>
          <a:xfrm>
            <a:off x="5908131" y="2912906"/>
            <a:ext cx="1557892" cy="1293966"/>
            <a:chOff x="6991903" y="2695004"/>
            <a:chExt cx="1557892" cy="1293966"/>
          </a:xfrm>
        </p:grpSpPr>
        <p:grpSp>
          <p:nvGrpSpPr>
            <p:cNvPr id="142" name="Group 141"/>
            <p:cNvGrpSpPr/>
            <p:nvPr/>
          </p:nvGrpSpPr>
          <p:grpSpPr>
            <a:xfrm>
              <a:off x="6991903" y="2695004"/>
              <a:ext cx="657768" cy="378452"/>
              <a:chOff x="4777947" y="3207622"/>
              <a:chExt cx="657768" cy="378452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5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55" name="Picture 24 6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6" name="Picture 24 6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5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53" name="Picture 24 6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54" name="Picture 24 6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44" name="Group 143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4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49" name="Picture 24 6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0" name="Picture 24 7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4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47" name="Picture 24 7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48" name="Picture 24 7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57" name="Group 156"/>
            <p:cNvGrpSpPr/>
            <p:nvPr/>
          </p:nvGrpSpPr>
          <p:grpSpPr>
            <a:xfrm>
              <a:off x="7000217" y="2970983"/>
              <a:ext cx="601238" cy="499826"/>
              <a:chOff x="5841977" y="3176030"/>
              <a:chExt cx="601238" cy="499826"/>
            </a:xfrm>
          </p:grpSpPr>
          <p:grpSp>
            <p:nvGrpSpPr>
              <p:cNvPr id="158" name="Group 157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6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70" name="Picture 24 7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71" name="Picture 24 7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7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8" name="Picture 24 7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9" name="Picture 24 7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59" name="Group 158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0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64" name="Picture 24 7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65" name="Picture 24 7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1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2" name="Picture 24 7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3" name="Picture 24 8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72" name="Group 171"/>
            <p:cNvGrpSpPr/>
            <p:nvPr/>
          </p:nvGrpSpPr>
          <p:grpSpPr>
            <a:xfrm>
              <a:off x="7469330" y="2714400"/>
              <a:ext cx="1055948" cy="610380"/>
              <a:chOff x="6261214" y="3135578"/>
              <a:chExt cx="1055948" cy="61038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89" name="Group 188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01" name="Picture 24 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02" name="Picture 24 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9" name="Picture 24 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00" name="Picture 24 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95" name="Picture 24 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96" name="Picture 24 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3" name="Picture 24 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94" name="Picture 24 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74" name="Group 173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8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7" name="Picture 24 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8" name="Picture 24 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8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85" name="Picture 24 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6" name="Picture 24 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76" name="Group 175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1" name="Picture 24 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2" name="Picture 24 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7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79" name="Picture 24 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0" name="Picture 24 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203" name="Group 202"/>
            <p:cNvGrpSpPr/>
            <p:nvPr/>
          </p:nvGrpSpPr>
          <p:grpSpPr>
            <a:xfrm>
              <a:off x="7443561" y="3019258"/>
              <a:ext cx="1106234" cy="969712"/>
              <a:chOff x="6792398" y="2509410"/>
              <a:chExt cx="1106234" cy="969712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62" name="Picture 24 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63" name="Picture 24 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60" name="Picture 24 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61" name="Picture 24 1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2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56" name="Picture 24 1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57" name="Picture 24 1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3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54" name="Picture 24 1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55" name="Picture 24 1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5" name="Group 204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36" name="Group 235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4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8" name="Picture 24 1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9" name="Picture 24 1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4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6" name="Picture 24 1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7" name="Picture 24 1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37" name="Group 236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2" name="Picture 24 1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3" name="Picture 24 11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0" name="Picture 24 1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1" name="Picture 24 1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6" name="Group 205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34" name="Picture 24 1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35" name="Picture 24 1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32" name="Picture 24 11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33" name="Picture 24 11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2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8" name="Picture 24 11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9" name="Picture 24 1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2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26" name="Picture 24 1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27" name="Picture 24 12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7" name="Group 206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0" name="Picture 24 12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1" name="Picture 24 12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8" name="Picture 24 12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9" name="Picture 24 12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09" name="Group 20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14" name="Picture 24 1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15" name="Picture 24 12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2" name="Picture 24 12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3" name="Picture 24 12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</p:grpSp>
      <p:grpSp>
        <p:nvGrpSpPr>
          <p:cNvPr id="510" name="Group 509"/>
          <p:cNvGrpSpPr/>
          <p:nvPr/>
        </p:nvGrpSpPr>
        <p:grpSpPr>
          <a:xfrm rot="8694084">
            <a:off x="6789280" y="2703112"/>
            <a:ext cx="2516626" cy="1922962"/>
            <a:chOff x="4930347" y="2731026"/>
            <a:chExt cx="2516626" cy="1922962"/>
          </a:xfrm>
        </p:grpSpPr>
        <p:grpSp>
          <p:nvGrpSpPr>
            <p:cNvPr id="265" name="Group 264"/>
            <p:cNvGrpSpPr/>
            <p:nvPr/>
          </p:nvGrpSpPr>
          <p:grpSpPr>
            <a:xfrm>
              <a:off x="4930347" y="3360022"/>
              <a:ext cx="657768" cy="378452"/>
              <a:chOff x="4777947" y="3207622"/>
              <a:chExt cx="657768" cy="378452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7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8" name="Picture 24 1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9" name="Picture 24 1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7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6" name="Picture 24 1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7" name="Picture 24 1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67" name="Group 266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6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2" name="Picture 24 1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3" name="Picture 24 1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6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0" name="Picture 24 1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1" name="Picture 24 1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80" name="Group 279"/>
            <p:cNvGrpSpPr/>
            <p:nvPr/>
          </p:nvGrpSpPr>
          <p:grpSpPr>
            <a:xfrm>
              <a:off x="4938661" y="3636001"/>
              <a:ext cx="601238" cy="499826"/>
              <a:chOff x="5841977" y="3176030"/>
              <a:chExt cx="601238" cy="499826"/>
            </a:xfrm>
          </p:grpSpPr>
          <p:grpSp>
            <p:nvGrpSpPr>
              <p:cNvPr id="281" name="Group 280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93" name="Picture 24 1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94" name="Picture 24 1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91" name="Picture 24 1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92" name="Picture 24 1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82" name="Group 281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87" name="Picture 24 1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88" name="Picture 24 1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85" name="Picture 24 1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86" name="Picture 24 1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95" name="Group 294"/>
            <p:cNvGrpSpPr/>
            <p:nvPr/>
          </p:nvGrpSpPr>
          <p:grpSpPr>
            <a:xfrm>
              <a:off x="5407774" y="3379418"/>
              <a:ext cx="1055948" cy="610380"/>
              <a:chOff x="6261214" y="3135578"/>
              <a:chExt cx="1055948" cy="61038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12" name="Group 31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2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24" name="Picture 24 1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25" name="Picture 24 14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2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22" name="Picture 24 14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23" name="Picture 24 14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1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8" name="Picture 24 14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9" name="Picture 24 15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1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16" name="Picture 24 15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17" name="Picture 24 15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97" name="Group 296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98" name="Group 29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0" name="Picture 24 15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1" name="Picture 24 15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8" name="Picture 24 15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9" name="Picture 24 15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99" name="Group 29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04" name="Picture 24 15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05" name="Picture 24 15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2" name="Picture 24 15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3" name="Picture 24 16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26" name="Group 325"/>
            <p:cNvGrpSpPr/>
            <p:nvPr/>
          </p:nvGrpSpPr>
          <p:grpSpPr>
            <a:xfrm>
              <a:off x="5382005" y="3684276"/>
              <a:ext cx="1106234" cy="969712"/>
              <a:chOff x="6792398" y="2509410"/>
              <a:chExt cx="1106234" cy="969712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73" name="Group 372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8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85" name="Picture 24 16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6" name="Picture 24 16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8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83" name="Picture 24 16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84" name="Picture 24 16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74" name="Group 373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75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9" name="Picture 24 16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0" name="Picture 24 16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76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77" name="Picture 24 16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8" name="Picture 24 16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8" name="Group 327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1" name="Picture 24 16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72" name="Picture 24 17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9" name="Picture 24 17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0" name="Picture 24 17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60" name="Group 359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65" name="Picture 24 17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66" name="Picture 24 17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3" name="Picture 24 17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64" name="Picture 24 17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9" name="Group 328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5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7" name="Picture 24 17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8" name="Picture 24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5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55" name="Picture 24 17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6" name="Picture 24 1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4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1" name="Picture 24 1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2" name="Picture 24 1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9" name="Picture 24 1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0" name="Picture 24 1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30" name="Group 329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31" name="Group 330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9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43" name="Picture 24 1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44" name="Picture 24 1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0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1" name="Picture 24 1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42" name="Picture 24 1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32" name="Group 331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37" name="Picture 24 1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38" name="Picture 24 1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3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35" name="Picture 24 1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36" name="Picture 24 1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87" name="Group 386"/>
            <p:cNvGrpSpPr/>
            <p:nvPr/>
          </p:nvGrpSpPr>
          <p:grpSpPr>
            <a:xfrm>
              <a:off x="5889081" y="2731026"/>
              <a:ext cx="1557892" cy="1293966"/>
              <a:chOff x="6991903" y="2695004"/>
              <a:chExt cx="1557892" cy="1293966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6991903" y="2695004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496" name="Group 495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50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8" name="Picture 24 1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9" name="Picture 24 1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50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6" name="Picture 24 1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7" name="Picture 24 1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97" name="Group 496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2" name="Picture 24 1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3" name="Picture 24 1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0" name="Picture 24 1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1" name="Picture 24 2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89" name="Group 388"/>
              <p:cNvGrpSpPr/>
              <p:nvPr/>
            </p:nvGrpSpPr>
            <p:grpSpPr>
              <a:xfrm>
                <a:off x="7000217" y="2970983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482" name="Group 481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94" name="Picture 24 2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95" name="Picture 24 2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92" name="Picture 24 2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93" name="Picture 24 2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83" name="Group 482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8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88" name="Picture 24 2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89" name="Picture 24 2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8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86" name="Picture 24 2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87" name="Picture 24 2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90" name="Group 389"/>
              <p:cNvGrpSpPr/>
              <p:nvPr/>
            </p:nvGrpSpPr>
            <p:grpSpPr>
              <a:xfrm>
                <a:off x="7469330" y="2714400"/>
                <a:ext cx="1055948" cy="610380"/>
                <a:chOff x="6261214" y="3135578"/>
                <a:chExt cx="1055948" cy="610380"/>
              </a:xfrm>
            </p:grpSpPr>
            <p:grpSp>
              <p:nvGrpSpPr>
                <p:cNvPr id="452" name="Group 451"/>
                <p:cNvGrpSpPr/>
                <p:nvPr/>
              </p:nvGrpSpPr>
              <p:grpSpPr>
                <a:xfrm>
                  <a:off x="6659394" y="313557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68" name="Group 46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80" name="Picture 24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81" name="Picture 24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8" name="Picture 24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9" name="Picture 24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69" name="Group 46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74" name="Picture 24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75" name="Picture 24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2" name="Picture 24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3" name="Picture 24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453" name="Group 452"/>
                <p:cNvGrpSpPr/>
                <p:nvPr/>
              </p:nvGrpSpPr>
              <p:grpSpPr>
                <a:xfrm rot="18877668">
                  <a:off x="6210508" y="319542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54" name="Group 45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6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6" name="Picture 24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7" name="Picture 24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6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64" name="Picture 24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65" name="Picture 24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55" name="Group 45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56" name="Group 455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0" name="Picture 24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1" name="Picture 24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5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58" name="Picture 24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59" name="Picture 24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7443561" y="3019258"/>
                <a:ext cx="1106234" cy="969712"/>
                <a:chOff x="6792398" y="2509410"/>
                <a:chExt cx="1106234" cy="969712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6792398" y="2703317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38" name="Group 43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50" name="Picture 24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51" name="Picture 24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8" name="Picture 24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9" name="Picture 24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39" name="Group 43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44" name="Picture 24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45" name="Picture 24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2" name="Picture 24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3" name="Picture 24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3" name="Group 392"/>
                <p:cNvGrpSpPr/>
                <p:nvPr/>
              </p:nvGrpSpPr>
              <p:grpSpPr>
                <a:xfrm rot="19661454">
                  <a:off x="6800712" y="297929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24" name="Group 42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3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6" name="Picture 24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7" name="Picture 24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3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34" name="Picture 24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35" name="Picture 24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25" name="Group 42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2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0" name="Picture 24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1" name="Picture 24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2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8" name="Picture 24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9" name="Picture 24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4" name="Group 393"/>
                <p:cNvGrpSpPr/>
                <p:nvPr/>
              </p:nvGrpSpPr>
              <p:grpSpPr>
                <a:xfrm rot="2171672">
                  <a:off x="7240864" y="294578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10" name="Group 409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22" name="Picture 24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23" name="Picture 24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0" name="Picture 24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1" name="Picture 24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11" name="Group 410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16" name="Picture 24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17" name="Picture 24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14" name="Picture 24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15" name="Picture 24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5" name="Group 394"/>
                <p:cNvGrpSpPr/>
                <p:nvPr/>
              </p:nvGrpSpPr>
              <p:grpSpPr>
                <a:xfrm rot="21049340">
                  <a:off x="7270080" y="2509410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396" name="Group 395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04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8" name="Picture 24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9" name="Picture 24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05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6" name="Picture 24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7" name="Picture 24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397" name="Group 396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39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2" name="Picture 24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3" name="Picture 24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39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0" name="Picture 24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1" name="Picture 24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</p:grpSp>
      </p:grpSp>
      <p:sp>
        <p:nvSpPr>
          <p:cNvPr id="511" name="TextBox 510"/>
          <p:cNvSpPr txBox="1"/>
          <p:nvPr/>
        </p:nvSpPr>
        <p:spPr>
          <a:xfrm>
            <a:off x="512723" y="2021610"/>
            <a:ext cx="763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00150"/>
            <a:r>
              <a:rPr lang="en-US" dirty="0">
                <a:solidFill>
                  <a:schemeClr val="accent4"/>
                </a:solidFill>
              </a:rPr>
              <a:t>Floc density approaches the density of water because the floc includes water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4055113" y="6370928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E9F8E-13D4-4047-AD57-31BA259F2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6" y="5126328"/>
            <a:ext cx="2116203" cy="42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67D48-1DC9-4A5F-83FF-9461B518C8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96" y="5077901"/>
            <a:ext cx="2365340" cy="4527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11" grpId="0"/>
      <p:bldP spid="5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geometry explains the changes in floc density and sedimentation velocity as a function of floc size</a:t>
            </a:r>
          </a:p>
          <a:p>
            <a:r>
              <a:rPr lang="en-US" dirty="0"/>
              <a:t>The fractal dimension of flocs is </a:t>
            </a:r>
            <a:r>
              <a:rPr lang="en-US" u="sng" dirty="0"/>
              <a:t>approximately</a:t>
            </a:r>
            <a:r>
              <a:rPr lang="en-US" dirty="0"/>
              <a:t> 2.1 </a:t>
            </a:r>
          </a:p>
          <a:p>
            <a:r>
              <a:rPr lang="en-US" dirty="0"/>
              <a:t>Further research to quantify the fractal dimension in flocculation is needed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3B4E5-D2EF-4755-B1B5-A8C487D1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37" y="4224130"/>
            <a:ext cx="2268293" cy="4341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C828CD-4565-4044-B6D1-397133DC911B}"/>
              </a:ext>
            </a:extLst>
          </p:cNvPr>
          <p:cNvSpPr/>
          <p:nvPr/>
        </p:nvSpPr>
        <p:spPr>
          <a:xfrm>
            <a:off x="1029174" y="5367697"/>
            <a:ext cx="104692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Meakin</a:t>
            </a:r>
            <a:r>
              <a:rPr lang="en-US" dirty="0">
                <a:solidFill>
                  <a:srgbClr val="000000"/>
                </a:solidFill>
              </a:rPr>
              <a:t>, P. (1988). Fractal Aggregates. </a:t>
            </a:r>
            <a:r>
              <a:rPr lang="en-US" i="1" dirty="0">
                <a:solidFill>
                  <a:srgbClr val="000000"/>
                </a:solidFill>
              </a:rPr>
              <a:t>Advances in Colloid and Interface Science, 28 (1988), 249-331. 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6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121920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1816925" y="2648194"/>
            <a:ext cx="570015" cy="320634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23109"/>
          </a:xfrm>
          <a:effectLst/>
        </p:spPr>
        <p:txBody>
          <a:bodyPr/>
          <a:lstStyle/>
          <a:p>
            <a:r>
              <a:rPr lang="en-US" dirty="0"/>
              <a:t>Buoyant Density of Flocs</a:t>
            </a:r>
            <a:br>
              <a:rPr lang="en-US" dirty="0"/>
            </a:br>
            <a:endParaRPr lang="en-US" dirty="0"/>
          </a:p>
        </p:txBody>
      </p:sp>
      <p:pic>
        <p:nvPicPr>
          <p:cNvPr id="527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335" y="1889361"/>
            <a:ext cx="7744980" cy="50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5646" y="1638795"/>
            <a:ext cx="8073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these flocs settle faster than the primary particles?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99" y="661554"/>
            <a:ext cx="5248000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7DE36E3-D625-44B9-AE55-686132E430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4617999"/>
            <a:ext cx="6613333" cy="664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4F336-BAD2-45F3-8048-F71E8481D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3588718"/>
            <a:ext cx="4982857" cy="664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Terminal Velocity Equations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941689" y="2115805"/>
            <a:ext cx="1068548" cy="45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220334" y="4569249"/>
            <a:ext cx="882032" cy="804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77377" y="4561211"/>
            <a:ext cx="882032" cy="804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88959" y="4569249"/>
            <a:ext cx="1161237" cy="2698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49075" y="3509246"/>
            <a:ext cx="1170646" cy="3317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3"/>
            <a:endCxn id="10" idx="0"/>
          </p:cNvCxnSpPr>
          <p:nvPr/>
        </p:nvCxnSpPr>
        <p:spPr>
          <a:xfrm>
            <a:off x="5819721" y="3675133"/>
            <a:ext cx="1049857" cy="89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17183" y="1791477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Buoyant density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60578" y="2604955"/>
            <a:ext cx="4595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 flow terminal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6023" y="3509245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𝐹𝑙𝑜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ould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be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𝐶𝑙𝑎𝑦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  <a:blipFill rotWithShape="1">
                <a:blip r:embed="rId9"/>
                <a:stretch>
                  <a:fillRect t="-9804" r="-2317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7B26540-3FBB-4F6B-A87D-AD36D69A14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3" y="2511517"/>
            <a:ext cx="3324852" cy="7100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9702D-06F1-43B5-9B07-F2DF844BA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1628558"/>
            <a:ext cx="5248000" cy="664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5705952"/>
            <a:ext cx="4993524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37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EEF00D-C302-45FE-BE90-267445F40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30" y="490312"/>
            <a:ext cx="2956764" cy="631483"/>
          </a:xfrm>
          <a:prstGeom prst="rect">
            <a:avLst/>
          </a:prstGeom>
        </p:spPr>
      </p:pic>
      <p:pic>
        <p:nvPicPr>
          <p:cNvPr id="514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95958"/>
            <a:ext cx="5421244" cy="34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216132" y="304800"/>
            <a:ext cx="5877098" cy="1143000"/>
          </a:xfrm>
          <a:effectLst/>
        </p:spPr>
        <p:txBody>
          <a:bodyPr/>
          <a:lstStyle/>
          <a:p>
            <a:r>
              <a:rPr lang="en-US" dirty="0"/>
              <a:t>Floc Terminal Velocity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011215" y="4524891"/>
            <a:ext cx="665163" cy="3667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1 </a:t>
            </a:r>
            <a:r>
              <a:rPr lang="en-US" sz="1800" dirty="0">
                <a:latin typeface="Symbol" pitchFamily="18" charset="2"/>
              </a:rPr>
              <a:t>m</a:t>
            </a:r>
            <a:r>
              <a:rPr lang="en-US" sz="1800" dirty="0"/>
              <a:t>m</a:t>
            </a:r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H="1">
            <a:off x="3686611" y="2821586"/>
            <a:ext cx="17665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 flipH="1">
            <a:off x="1296785" y="4010290"/>
            <a:ext cx="416631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H="1">
            <a:off x="4574488" y="2391334"/>
            <a:ext cx="82878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5366999" y="1729177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 err="1"/>
              <a:t>Upflow</a:t>
            </a:r>
            <a:r>
              <a:rPr lang="en-US" sz="2400" dirty="0"/>
              <a:t> velocity for floc blankets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5428366" y="2593142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Capture velocity for AguaClara plate settlers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5394325" y="3729271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Why flocculation is necessary!</a:t>
            </a: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3682784" y="2816121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889" name="Text Box 17 1"/>
          <p:cNvSpPr txBox="1">
            <a:spLocks noChangeArrowheads="1"/>
          </p:cNvSpPr>
          <p:nvPr/>
        </p:nvSpPr>
        <p:spPr bwMode="auto">
          <a:xfrm>
            <a:off x="0" y="6334780"/>
            <a:ext cx="8638903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model takes into account the changing density of flocs</a:t>
            </a:r>
          </a:p>
        </p:txBody>
      </p:sp>
      <p:pic>
        <p:nvPicPr>
          <p:cNvPr id="79894" name="Picture 2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23900" y="6962775"/>
            <a:ext cx="1247775" cy="1971675"/>
          </a:xfrm>
          <a:prstGeom prst="rect">
            <a:avLst/>
          </a:prstGeom>
          <a:noFill/>
          <a:ln w="12700" algn="ctr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54880" y="5216039"/>
            <a:ext cx="400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baseline="-25000" dirty="0"/>
              <a:t> </a:t>
            </a:r>
            <a:r>
              <a:rPr lang="en-US" dirty="0"/>
              <a:t>= 2.3 and d</a:t>
            </a:r>
            <a:r>
              <a:rPr lang="en-US" baseline="-25000" dirty="0"/>
              <a:t>0 </a:t>
            </a:r>
            <a:r>
              <a:rPr lang="en-US" dirty="0"/>
              <a:t>=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169779" y="411792"/>
            <a:ext cx="224443" cy="236602"/>
          </a:xfrm>
          <a:prstGeom prst="ellips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06238" y="4877754"/>
            <a:ext cx="1256857" cy="36671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479470" y="4560125"/>
            <a:ext cx="380011" cy="185577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Action Button: Return 20">
            <a:hlinkClick r:id="" action="ppaction://hlinkshowjump?jump=lastslideviewed" highlightClick="1"/>
          </p:cNvPr>
          <p:cNvSpPr/>
          <p:nvPr/>
        </p:nvSpPr>
        <p:spPr bwMode="auto">
          <a:xfrm>
            <a:off x="8470669" y="6209607"/>
            <a:ext cx="673331" cy="648393"/>
          </a:xfrm>
          <a:prstGeom prst="actionButtonReturn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 Box 17 2"/>
          <p:cNvSpPr txBox="1">
            <a:spLocks noChangeArrowheads="1"/>
          </p:cNvSpPr>
          <p:nvPr/>
        </p:nvSpPr>
        <p:spPr bwMode="auto">
          <a:xfrm>
            <a:off x="1381125" y="5896630"/>
            <a:ext cx="4400564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shape factor for drag on flocs</a:t>
            </a:r>
          </a:p>
        </p:txBody>
      </p:sp>
      <p:cxnSp>
        <p:nvCxnSpPr>
          <p:cNvPr id="24" name="Straight Arrow Connector 23"/>
          <p:cNvCxnSpPr>
            <a:cxnSpLocks/>
            <a:stCxn id="22" idx="1"/>
          </p:cNvCxnSpPr>
          <p:nvPr/>
        </p:nvCxnSpPr>
        <p:spPr bwMode="auto">
          <a:xfrm rot="10800000">
            <a:off x="1296785" y="5655764"/>
            <a:ext cx="84340" cy="50247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768935" y="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Laminar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" y="4991382"/>
            <a:ext cx="4978284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Collision Model of the Flocculation Process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The relative velocity between flocs is </a:t>
            </a:r>
            <a:br>
              <a:rPr lang="en-US" sz="2800" dirty="0"/>
            </a:br>
            <a:r>
              <a:rPr lang="en-US" sz="2800" dirty="0"/>
              <a:t>set by viscous shear because their </a:t>
            </a:r>
            <a:br>
              <a:rPr lang="en-US" sz="2800" dirty="0"/>
            </a:br>
            <a:r>
              <a:rPr lang="en-US" sz="2800" b="1" dirty="0"/>
              <a:t>separation</a:t>
            </a:r>
            <a:r>
              <a:rPr lang="en-US" sz="2800" dirty="0"/>
              <a:t> distance is less than the </a:t>
            </a:r>
            <a:br>
              <a:rPr lang="en-US" sz="2800" dirty="0"/>
            </a:br>
            <a:r>
              <a:rPr lang="en-US" sz="2800" dirty="0"/>
              <a:t>inner viscous scale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The time required per collision is a function of the relative velocity between flocs, the average separation distance between flocs, and the floc size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the next slides we will explore how to characterize collision time for flocs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We will assume that collisions occur between similar sized flocs. There is some evidence that flocs of very different diameters don’t collide.</a:t>
            </a:r>
          </a:p>
        </p:txBody>
      </p:sp>
      <p:pic>
        <p:nvPicPr>
          <p:cNvPr id="2265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76" y="1420215"/>
            <a:ext cx="2084244" cy="168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3" name="Picture 12 1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06507" y="251251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>
              <a:defRPr/>
            </a:pPr>
            <a:r>
              <a:rPr lang="en-US" sz="3600" dirty="0"/>
              <a:t>Average distance between particles is the cube root of the volume occupied (</a:t>
            </a:r>
            <a:r>
              <a:rPr lang="en-US" sz="3600" dirty="0">
                <a:latin typeface="Symbol" pitchFamily="18" charset="2"/>
                <a:cs typeface="GreekC"/>
              </a:rPr>
              <a:t>L</a:t>
            </a:r>
            <a:r>
              <a:rPr lang="en-US" sz="3600" dirty="0">
                <a:cs typeface="GreekC"/>
              </a:rPr>
              <a:t>)</a:t>
            </a:r>
            <a:endParaRPr lang="en-US" sz="3600" dirty="0"/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>
          <a:xfrm>
            <a:off x="345989" y="1981200"/>
            <a:ext cx="6188161" cy="3670300"/>
          </a:xfrm>
        </p:spPr>
        <p:txBody>
          <a:bodyPr/>
          <a:lstStyle/>
          <a:p>
            <a:r>
              <a:rPr lang="en-US" dirty="0"/>
              <a:t>The average volume of</a:t>
            </a:r>
            <a:br>
              <a:rPr lang="en-US" dirty="0"/>
            </a:br>
            <a:r>
              <a:rPr lang="en-US" dirty="0"/>
              <a:t>water “occupied” by a particle!</a:t>
            </a:r>
          </a:p>
          <a:p>
            <a:r>
              <a:rPr lang="en-US" dirty="0"/>
              <a:t>Need to know number of particles per volume (</a:t>
            </a:r>
            <a:r>
              <a:rPr lang="en-US" i="1" dirty="0" err="1"/>
              <a:t>n</a:t>
            </a:r>
            <a:r>
              <a:rPr lang="en-US" i="1" baseline="-25000" dirty="0" err="1"/>
              <a:t>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sz="1100" dirty="0"/>
          </a:p>
          <a:p>
            <a:r>
              <a:rPr lang="en-US" dirty="0"/>
              <a:t>The number of flocs decreases as the flocs grow in size</a:t>
            </a:r>
          </a:p>
        </p:txBody>
      </p:sp>
      <p:sp>
        <p:nvSpPr>
          <p:cNvPr id="25612" name="AutoShape 11 1"/>
          <p:cNvSpPr>
            <a:spLocks noChangeArrowheads="1"/>
          </p:cNvSpPr>
          <p:nvPr/>
        </p:nvSpPr>
        <p:spPr bwMode="auto">
          <a:xfrm>
            <a:off x="6477000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" name="Picture 12 2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71806" y="2494454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1 2"/>
          <p:cNvSpPr>
            <a:spLocks noChangeArrowheads="1"/>
          </p:cNvSpPr>
          <p:nvPr/>
        </p:nvSpPr>
        <p:spPr bwMode="auto">
          <a:xfrm>
            <a:off x="7574735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7162800" y="2744936"/>
            <a:ext cx="1095375" cy="1588"/>
          </a:xfrm>
          <a:prstGeom prst="straightConnector1">
            <a:avLst/>
          </a:prstGeom>
          <a:noFill/>
          <a:ln w="25400" cap="flat" cmpd="sng" algn="ctr">
            <a:solidFill>
              <a:schemeClr val="accent4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350919" y="2763988"/>
            <a:ext cx="173830" cy="6597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8282355" y="1"/>
            <a:ext cx="861646" cy="476071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extra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4AD60-068E-4E38-9A8A-19173D174B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217" y="135719"/>
            <a:ext cx="3332571" cy="664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999E3-537B-4BDD-A5A0-15A41C8200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7251" y="1090748"/>
            <a:ext cx="4837605" cy="5027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39EA4-A765-4024-9907-5070CA770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" y="4471294"/>
            <a:ext cx="1574504" cy="6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38E6E6-42DF-4EF2-9123-8ADD23A568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68" y="4316989"/>
            <a:ext cx="3358669" cy="783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D88DF-CA64-4A3C-B8F7-666CD151BF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3367699"/>
            <a:ext cx="857905" cy="6841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B1DC60-65AB-4BF9-879C-89A9E1EF2B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13" y="4390585"/>
            <a:ext cx="1961143" cy="6963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958A45-2398-493B-B734-D2788A96810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7" y="5681320"/>
            <a:ext cx="2601143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70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Particle collisions in flocculators (and rapid mix units!) are dominated by viscous shear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60757-060A-4344-A95D-AAC6B4F9CD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21280" y="2774561"/>
            <a:ext cx="3476625" cy="280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86583-7EBB-476B-A1BE-BAB0C7BE4E1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09368" y="2829914"/>
            <a:ext cx="3581400" cy="2733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93433" y="433046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1350" y="318314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inertial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080" y="6124755"/>
            <a:ext cx="825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Particle separation distances are less than the viscous length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31539-880E-48B6-A5CD-8E804183A3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1906937"/>
            <a:ext cx="1460500" cy="574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27A6E-5F88-47D2-98D8-E313E11E36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33" y="1936284"/>
            <a:ext cx="1819197" cy="3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07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0593" y="3303917"/>
            <a:ext cx="3344179" cy="756252"/>
            <a:chOff x="2303253" y="3303917"/>
            <a:chExt cx="3344179" cy="756252"/>
          </a:xfrm>
        </p:grpSpPr>
        <p:sp>
          <p:nvSpPr>
            <p:cNvPr id="169" name="Freeform 168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/>
            <p:cNvCxnSpPr>
              <a:stCxn id="169" idx="0"/>
              <a:endCxn id="8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69" idx="2"/>
              <a:endCxn id="8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09438" y="3941636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112144" y="86264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 Relative velocity scales with separation distance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7083" y="4137226"/>
            <a:ext cx="95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Target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51195" y="6157134"/>
            <a:ext cx="4045790" cy="268287"/>
            <a:chOff x="2173855" y="6157134"/>
            <a:chExt cx="4045790" cy="26828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173855" y="6262777"/>
              <a:ext cx="4045790" cy="86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78251241"/>
                </p:ext>
              </p:extLst>
            </p:nvPr>
          </p:nvGraphicFramePr>
          <p:xfrm>
            <a:off x="4114320" y="6157134"/>
            <a:ext cx="254000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387" name="Equation" r:id="rId6" imgW="253800" imgH="266400" progId="Equation.DSMT4">
                    <p:embed/>
                  </p:oleObj>
                </mc:Choice>
                <mc:Fallback>
                  <p:oleObj name="Equation" r:id="rId6" imgW="253800" imgH="266400" progId="Equation.DSMT4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320" y="6157134"/>
                          <a:ext cx="254000" cy="268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" name="Oval 148"/>
          <p:cNvSpPr/>
          <p:nvPr/>
        </p:nvSpPr>
        <p:spPr>
          <a:xfrm>
            <a:off x="4004260" y="3114135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2851195" y="1050266"/>
            <a:ext cx="5305245" cy="5042138"/>
          </a:xfrm>
          <a:prstGeom prst="cube">
            <a:avLst/>
          </a:prstGeom>
          <a:solidFill>
            <a:srgbClr val="C0BFFF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2" y="706004"/>
            <a:ext cx="935619" cy="25295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3" y="6441777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2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32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4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6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8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0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2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4" dur="1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6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8" dur="1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0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2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4" dur="1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6" dur="1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8" dur="1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0" dur="1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2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6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8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0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2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4" dur="1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6" dur="1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8" dur="1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0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2" dur="1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4" dur="1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6" dur="1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8" dur="1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0" dur="1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2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4" dur="1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6" dur="1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8" dur="1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0" dur="1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2" dur="1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4" dur="1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6" dur="1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0" dur="1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2" dur="1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4" dur="1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6" dur="1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8" dur="1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2" dur="1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4" dur="1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6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8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0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2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4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6" dur="1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8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0" dur="1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2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4" dur="1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6" dur="1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8" dur="1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0" dur="1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2" dur="1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4" dur="1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6" dur="1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8" dur="1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0" dur="1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2" dur="1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4" dur="1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6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8" dur="1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0" dur="1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2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4" dur="1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6" dur="1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8" dur="1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0" dur="1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2" dur="1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4" dur="1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6" dur="1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8" dur="1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0" dur="1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2" dur="1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4" dur="1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6" dur="1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8" dur="1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0" dur="1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2" dur="1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4" dur="1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6" dur="1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8" dur="1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0" dur="1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2" dur="1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4" dur="1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6" dur="1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8" dur="1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0" dur="1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2" dur="1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4" dur="1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6" dur="1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0157 -0.00115 L 0.20781 0.00139 " pathEditMode="relative" rAng="0" ptsTypes="AA">
                                      <p:cBhvr>
                                        <p:cTn id="420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77" y="304800"/>
            <a:ext cx="6522181" cy="1143000"/>
          </a:xfrm>
        </p:spPr>
        <p:txBody>
          <a:bodyPr/>
          <a:lstStyle/>
          <a:p>
            <a:r>
              <a:rPr lang="en-US" sz="3200" dirty="0"/>
              <a:t>Coiled Tube </a:t>
            </a:r>
            <a:r>
              <a:rPr lang="en-US" sz="3200" b="1" u="sng" dirty="0"/>
              <a:t>F</a:t>
            </a:r>
            <a:r>
              <a:rPr lang="en-US" sz="3200" dirty="0"/>
              <a:t>locculation </a:t>
            </a:r>
            <a:r>
              <a:rPr lang="en-US" sz="3200" b="1" u="sng" dirty="0"/>
              <a:t>Re</a:t>
            </a:r>
            <a:r>
              <a:rPr lang="en-US" sz="3200" dirty="0"/>
              <a:t>sidual </a:t>
            </a:r>
            <a:r>
              <a:rPr lang="en-US" sz="3200" b="1" u="sng" dirty="0"/>
              <a:t>T</a:t>
            </a:r>
            <a:r>
              <a:rPr lang="en-US" sz="3200" dirty="0"/>
              <a:t>urbidity </a:t>
            </a:r>
            <a:r>
              <a:rPr lang="en-US" sz="3200" b="1" u="sng" dirty="0"/>
              <a:t>A</a:t>
            </a:r>
            <a:r>
              <a:rPr lang="en-US" sz="3200" dirty="0"/>
              <a:t>nalyzer</a:t>
            </a:r>
          </a:p>
        </p:txBody>
      </p:sp>
      <p:pic>
        <p:nvPicPr>
          <p:cNvPr id="112641" name="Picture 1" descr="C:\Users\kas444\Dropbox\Dissertation\Figures\RTvsDoseBoth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93332"/>
            <a:ext cx="7924800" cy="53646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010400" y="60960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Dr. Karen </a:t>
            </a:r>
            <a:r>
              <a:rPr lang="en-US" sz="1600" dirty="0" err="1">
                <a:latin typeface="+mn-lt"/>
              </a:rPr>
              <a:t>Swetland</a:t>
            </a:r>
            <a:r>
              <a:rPr lang="en-US" sz="1600" dirty="0">
                <a:latin typeface="+mn-lt"/>
              </a:rPr>
              <a:t>  Dissertation research</a:t>
            </a:r>
          </a:p>
        </p:txBody>
      </p:sp>
      <p:pic>
        <p:nvPicPr>
          <p:cNvPr id="5" name="Picture 2" descr="M:\AguaClara Team Folders\Research and Development\LabFlocTeam\Spring 2010\Wiki\pictures apparatus\whole_set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0640" y="1"/>
            <a:ext cx="1793360" cy="1345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60573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889"/>
            <a:ext cx="8458200" cy="1143000"/>
          </a:xfrm>
        </p:spPr>
        <p:txBody>
          <a:bodyPr anchor="t"/>
          <a:lstStyle/>
          <a:p>
            <a:r>
              <a:rPr lang="en-US" dirty="0"/>
              <a:t>Separation Distance Scaling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2" y="1524000"/>
            <a:ext cx="61245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𝑘</m:t>
                      </m:r>
                      <m:r>
                        <a:rPr lang="en-US" sz="1800" b="0" i="1" smtClean="0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blipFill rotWithShape="1"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80A4AB-7750-48C2-B93E-65CB195732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03" y="1013920"/>
            <a:ext cx="1112394" cy="301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CCBD9-CA3E-4F0C-9CF9-022EB8896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08" y="5784392"/>
            <a:ext cx="875695" cy="708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6974457" y="3528646"/>
            <a:ext cx="1940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evidence here of two flocculation regimes</a:t>
            </a:r>
          </a:p>
        </p:txBody>
      </p:sp>
    </p:spTree>
    <p:extLst>
      <p:ext uri="{BB962C8B-B14F-4D97-AF65-F5344CB8AC3E}">
        <p14:creationId xmlns:p14="http://schemas.microsoft.com/office/powerpoint/2010/main" val="5810225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model for viscous dominated collisions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034" y="453605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Velocity gradient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0246" y="5508679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particle spacing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4918" y="3955287"/>
            <a:ext cx="21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Flocculation time</a:t>
            </a:r>
          </a:p>
        </p:txBody>
      </p:sp>
      <p:cxnSp>
        <p:nvCxnSpPr>
          <p:cNvPr id="458" name="Elbow Connector 457"/>
          <p:cNvCxnSpPr>
            <a:cxnSpLocks/>
            <a:stCxn id="4" idx="1"/>
          </p:cNvCxnSpPr>
          <p:nvPr/>
        </p:nvCxnSpPr>
        <p:spPr>
          <a:xfrm rot="10800000">
            <a:off x="4523996" y="2883868"/>
            <a:ext cx="1066250" cy="29787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Elbow Connector 478"/>
          <p:cNvCxnSpPr>
            <a:cxnSpLocks/>
            <a:stCxn id="15" idx="1"/>
          </p:cNvCxnSpPr>
          <p:nvPr/>
        </p:nvCxnSpPr>
        <p:spPr>
          <a:xfrm rot="10800000" flipV="1">
            <a:off x="4722472" y="1784910"/>
            <a:ext cx="1306801" cy="4133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Elbow Connector 480 1"/>
          <p:cNvCxnSpPr>
            <a:cxnSpLocks/>
            <a:stCxn id="6" idx="1"/>
          </p:cNvCxnSpPr>
          <p:nvPr/>
        </p:nvCxnSpPr>
        <p:spPr>
          <a:xfrm rot="10800000">
            <a:off x="5348350" y="2702946"/>
            <a:ext cx="306568" cy="145239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Elbow Connector 486"/>
          <p:cNvCxnSpPr>
            <a:cxnSpLocks/>
            <a:stCxn id="3" idx="1"/>
          </p:cNvCxnSpPr>
          <p:nvPr/>
        </p:nvCxnSpPr>
        <p:spPr>
          <a:xfrm rot="10800000">
            <a:off x="5158560" y="2702947"/>
            <a:ext cx="261474" cy="20331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TextBox 481"/>
          <p:cNvSpPr txBox="1"/>
          <p:nvPr/>
        </p:nvSpPr>
        <p:spPr>
          <a:xfrm>
            <a:off x="250853" y="4345338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Rate constant (model fitting parameter) : includes info on size distribution</a:t>
            </a:r>
          </a:p>
        </p:txBody>
      </p:sp>
      <p:cxnSp>
        <p:nvCxnSpPr>
          <p:cNvPr id="484" name="Elbow Connector 483"/>
          <p:cNvCxnSpPr>
            <a:cxnSpLocks/>
            <a:stCxn id="482" idx="3"/>
          </p:cNvCxnSpPr>
          <p:nvPr/>
        </p:nvCxnSpPr>
        <p:spPr>
          <a:xfrm flipV="1">
            <a:off x="3463391" y="2624580"/>
            <a:ext cx="685440" cy="22285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Elbow Connector 480 2"/>
          <p:cNvCxnSpPr>
            <a:cxnSpLocks/>
          </p:cNvCxnSpPr>
          <p:nvPr/>
        </p:nvCxnSpPr>
        <p:spPr>
          <a:xfrm rot="16200000" flipV="1">
            <a:off x="5267580" y="2894852"/>
            <a:ext cx="755129" cy="371319"/>
          </a:xfrm>
          <a:prstGeom prst="bentConnector3">
            <a:avLst>
              <a:gd name="adj1" fmla="val 1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5717913" y="2938955"/>
            <a:ext cx="3231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function of fractional surface coverage of particle by coagulant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29272" y="1584855"/>
            <a:ext cx="2588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ndara"/>
              </a:rPr>
              <a:t>Particle diameter</a:t>
            </a:r>
          </a:p>
        </p:txBody>
      </p:sp>
      <p:pic>
        <p:nvPicPr>
          <p:cNvPr id="80" name="Picture 12 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76" y="2346554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0" y="5500833"/>
            <a:ext cx="2337402" cy="824107"/>
          </a:xfrm>
          <a:prstGeom prst="rect">
            <a:avLst/>
          </a:prstGeom>
        </p:spPr>
      </p:pic>
      <p:pic>
        <p:nvPicPr>
          <p:cNvPr id="13" name="Picture 12 2">
            <a:extLst>
              <a:ext uri="{FF2B5EF4-FFF2-40B4-BE49-F238E27FC236}">
                <a16:creationId xmlns:a16="http://schemas.microsoft.com/office/drawing/2014/main" id="{E0E78B00-A243-4327-8232-866139D46C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08" y="4547019"/>
            <a:ext cx="733760" cy="702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37" y="1020732"/>
            <a:ext cx="1112394" cy="26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27" y="2011100"/>
            <a:ext cx="4582630" cy="928837"/>
          </a:xfrm>
          <a:prstGeom prst="rect">
            <a:avLst/>
          </a:prstGeom>
        </p:spPr>
      </p:pic>
      <p:cxnSp>
        <p:nvCxnSpPr>
          <p:cNvPr id="20" name="Elbow Connector 19"/>
          <p:cNvCxnSpPr>
            <a:cxnSpLocks/>
          </p:cNvCxnSpPr>
          <p:nvPr/>
        </p:nvCxnSpPr>
        <p:spPr>
          <a:xfrm rot="16200000" flipV="1">
            <a:off x="1829990" y="2726234"/>
            <a:ext cx="259287" cy="5598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032" y="2938955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Dimensionless concentration of particles that don’t settle</a:t>
            </a:r>
          </a:p>
        </p:txBody>
      </p:sp>
    </p:spTree>
    <p:extLst>
      <p:ext uri="{BB962C8B-B14F-4D97-AF65-F5344CB8AC3E}">
        <p14:creationId xmlns:p14="http://schemas.microsoft.com/office/powerpoint/2010/main" val="36441699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cascade and creating collisions</a:t>
            </a:r>
          </a:p>
          <a:p>
            <a:r>
              <a:rPr lang="en-US" dirty="0"/>
              <a:t>Fractals</a:t>
            </a:r>
          </a:p>
          <a:p>
            <a:r>
              <a:rPr lang="en-US" dirty="0"/>
              <a:t>Collisions </a:t>
            </a:r>
          </a:p>
          <a:p>
            <a:pPr lvl="1"/>
            <a:r>
              <a:rPr lang="en-US" dirty="0"/>
              <a:t>Predictive model</a:t>
            </a:r>
          </a:p>
          <a:p>
            <a:r>
              <a:rPr lang="en-US" dirty="0"/>
              <a:t>Surface coverage</a:t>
            </a:r>
          </a:p>
        </p:txBody>
      </p:sp>
      <p:pic>
        <p:nvPicPr>
          <p:cNvPr id="2231298" name="Picture 2 1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79" y="2918901"/>
            <a:ext cx="1112482" cy="56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8" name="Picture 1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709" y="3896577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C22C89-EF3F-4F10-973C-D4E1B1DF7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9328" y="1527008"/>
            <a:ext cx="3395472" cy="59007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48F2A20-1287-45C3-B4DE-084DE6312799}"/>
              </a:ext>
            </a:extLst>
          </p:cNvPr>
          <p:cNvGrpSpPr/>
          <p:nvPr/>
        </p:nvGrpSpPr>
        <p:grpSpPr>
          <a:xfrm rot="861869">
            <a:off x="2886988" y="2045066"/>
            <a:ext cx="1184907" cy="905391"/>
            <a:chOff x="4930347" y="2731026"/>
            <a:chExt cx="2516626" cy="19229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39F4DA-1E63-4401-B490-D6C4C31679E0}"/>
                </a:ext>
              </a:extLst>
            </p:cNvPr>
            <p:cNvGrpSpPr/>
            <p:nvPr/>
          </p:nvGrpSpPr>
          <p:grpSpPr>
            <a:xfrm>
              <a:off x="4930347" y="3360022"/>
              <a:ext cx="657768" cy="378452"/>
              <a:chOff x="4777947" y="3207622"/>
              <a:chExt cx="657768" cy="378452"/>
            </a:xfrm>
          </p:grpSpPr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E5931972-4B2E-4E98-B4F9-391799703509}"/>
                  </a:ext>
                </a:extLst>
              </p:cNvPr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50" name="Group 176">
                  <a:extLst>
                    <a:ext uri="{FF2B5EF4-FFF2-40B4-BE49-F238E27FC236}">
                      <a16:creationId xmlns:a16="http://schemas.microsoft.com/office/drawing/2014/main" id="{8094B524-52DE-4B6E-A50F-867BE67BC6CB}"/>
                    </a:ext>
                  </a:extLst>
                </p:cNvPr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54" name="Picture 24 129">
                    <a:extLst>
                      <a:ext uri="{FF2B5EF4-FFF2-40B4-BE49-F238E27FC236}">
                        <a16:creationId xmlns:a16="http://schemas.microsoft.com/office/drawing/2014/main" id="{719BB6EA-09D3-4679-B91A-E031BEEC59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55" name="Picture 24 130">
                    <a:extLst>
                      <a:ext uri="{FF2B5EF4-FFF2-40B4-BE49-F238E27FC236}">
                        <a16:creationId xmlns:a16="http://schemas.microsoft.com/office/drawing/2014/main" id="{09B0E95C-95B9-4298-9995-974F22C56A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51" name="Group 179">
                  <a:extLst>
                    <a:ext uri="{FF2B5EF4-FFF2-40B4-BE49-F238E27FC236}">
                      <a16:creationId xmlns:a16="http://schemas.microsoft.com/office/drawing/2014/main" id="{C745EE38-B02B-4C7C-B664-1AD5BC88F9F9}"/>
                    </a:ext>
                  </a:extLst>
                </p:cNvPr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52" name="Picture 24 131">
                    <a:extLst>
                      <a:ext uri="{FF2B5EF4-FFF2-40B4-BE49-F238E27FC236}">
                        <a16:creationId xmlns:a16="http://schemas.microsoft.com/office/drawing/2014/main" id="{17FC55D5-F38A-483C-88B7-C07624E2289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53" name="Picture 24 132">
                    <a:extLst>
                      <a:ext uri="{FF2B5EF4-FFF2-40B4-BE49-F238E27FC236}">
                        <a16:creationId xmlns:a16="http://schemas.microsoft.com/office/drawing/2014/main" id="{618E4D93-ACA4-4602-BD68-5BBA9FB281E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349326D4-C9BE-4B96-8A7A-D1F7A2F6ABD4}"/>
                  </a:ext>
                </a:extLst>
              </p:cNvPr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44" name="Group 176">
                  <a:extLst>
                    <a:ext uri="{FF2B5EF4-FFF2-40B4-BE49-F238E27FC236}">
                      <a16:creationId xmlns:a16="http://schemas.microsoft.com/office/drawing/2014/main" id="{93C0B975-41F6-4D06-8D9E-67BFE0004421}"/>
                    </a:ext>
                  </a:extLst>
                </p:cNvPr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48" name="Picture 24 133">
                    <a:extLst>
                      <a:ext uri="{FF2B5EF4-FFF2-40B4-BE49-F238E27FC236}">
                        <a16:creationId xmlns:a16="http://schemas.microsoft.com/office/drawing/2014/main" id="{E0346EB7-A899-4BDE-B6A9-B26A4D23676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49" name="Picture 24 134">
                    <a:extLst>
                      <a:ext uri="{FF2B5EF4-FFF2-40B4-BE49-F238E27FC236}">
                        <a16:creationId xmlns:a16="http://schemas.microsoft.com/office/drawing/2014/main" id="{A47E3086-B1DC-4A9E-B418-2BB34ACE64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45" name="Group 179">
                  <a:extLst>
                    <a:ext uri="{FF2B5EF4-FFF2-40B4-BE49-F238E27FC236}">
                      <a16:creationId xmlns:a16="http://schemas.microsoft.com/office/drawing/2014/main" id="{E15E6E1F-94E5-4109-B90D-6AA7F8C57B34}"/>
                    </a:ext>
                  </a:extLst>
                </p:cNvPr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46" name="Picture 24 135">
                    <a:extLst>
                      <a:ext uri="{FF2B5EF4-FFF2-40B4-BE49-F238E27FC236}">
                        <a16:creationId xmlns:a16="http://schemas.microsoft.com/office/drawing/2014/main" id="{6759B792-F09B-41B5-8E67-1420F98203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47" name="Picture 24 136">
                    <a:extLst>
                      <a:ext uri="{FF2B5EF4-FFF2-40B4-BE49-F238E27FC236}">
                        <a16:creationId xmlns:a16="http://schemas.microsoft.com/office/drawing/2014/main" id="{0BA30E73-4A94-465E-957B-483D39F15FF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72B8C30-D93D-46FC-82F7-B0106E34D57A}"/>
                </a:ext>
              </a:extLst>
            </p:cNvPr>
            <p:cNvGrpSpPr/>
            <p:nvPr/>
          </p:nvGrpSpPr>
          <p:grpSpPr>
            <a:xfrm>
              <a:off x="4938661" y="3636001"/>
              <a:ext cx="601238" cy="499826"/>
              <a:chOff x="5841977" y="3176030"/>
              <a:chExt cx="601238" cy="499826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5C9FE18B-D916-4599-B262-0D43F042EEAA}"/>
                  </a:ext>
                </a:extLst>
              </p:cNvPr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36" name="Group 176">
                  <a:extLst>
                    <a:ext uri="{FF2B5EF4-FFF2-40B4-BE49-F238E27FC236}">
                      <a16:creationId xmlns:a16="http://schemas.microsoft.com/office/drawing/2014/main" id="{30C1A9AF-5CF9-447B-B82E-9C47F8E928AF}"/>
                    </a:ext>
                  </a:extLst>
                </p:cNvPr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40" name="Picture 24 137">
                    <a:extLst>
                      <a:ext uri="{FF2B5EF4-FFF2-40B4-BE49-F238E27FC236}">
                        <a16:creationId xmlns:a16="http://schemas.microsoft.com/office/drawing/2014/main" id="{30BA25E5-6D49-48C5-B3DF-A62AA626F52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41" name="Picture 24 138">
                    <a:extLst>
                      <a:ext uri="{FF2B5EF4-FFF2-40B4-BE49-F238E27FC236}">
                        <a16:creationId xmlns:a16="http://schemas.microsoft.com/office/drawing/2014/main" id="{1972D00A-2E42-40C2-8A31-EFFE0732F5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37" name="Group 179">
                  <a:extLst>
                    <a:ext uri="{FF2B5EF4-FFF2-40B4-BE49-F238E27FC236}">
                      <a16:creationId xmlns:a16="http://schemas.microsoft.com/office/drawing/2014/main" id="{5E0E3D2B-018A-47FE-A70F-CF6C29B82064}"/>
                    </a:ext>
                  </a:extLst>
                </p:cNvPr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38" name="Picture 24 139">
                    <a:extLst>
                      <a:ext uri="{FF2B5EF4-FFF2-40B4-BE49-F238E27FC236}">
                        <a16:creationId xmlns:a16="http://schemas.microsoft.com/office/drawing/2014/main" id="{8F65862B-9030-4B4C-B3EC-1B34EDDE774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39" name="Picture 24 140">
                    <a:extLst>
                      <a:ext uri="{FF2B5EF4-FFF2-40B4-BE49-F238E27FC236}">
                        <a16:creationId xmlns:a16="http://schemas.microsoft.com/office/drawing/2014/main" id="{70E8BC4F-0293-499B-B6E1-B700C1A81D7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0F79D58-9F5A-42D4-A0C5-177725808895}"/>
                  </a:ext>
                </a:extLst>
              </p:cNvPr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30" name="Group 176">
                  <a:extLst>
                    <a:ext uri="{FF2B5EF4-FFF2-40B4-BE49-F238E27FC236}">
                      <a16:creationId xmlns:a16="http://schemas.microsoft.com/office/drawing/2014/main" id="{1A14BB2D-3780-4EC3-9141-96EC6B4D327D}"/>
                    </a:ext>
                  </a:extLst>
                </p:cNvPr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34" name="Picture 24 141">
                    <a:extLst>
                      <a:ext uri="{FF2B5EF4-FFF2-40B4-BE49-F238E27FC236}">
                        <a16:creationId xmlns:a16="http://schemas.microsoft.com/office/drawing/2014/main" id="{A09A3354-8FF5-43CB-923B-D8A8398D8F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35" name="Picture 24 142">
                    <a:extLst>
                      <a:ext uri="{FF2B5EF4-FFF2-40B4-BE49-F238E27FC236}">
                        <a16:creationId xmlns:a16="http://schemas.microsoft.com/office/drawing/2014/main" id="{F971B9A6-BE44-42C8-992F-F9CC0799406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31" name="Group 179">
                  <a:extLst>
                    <a:ext uri="{FF2B5EF4-FFF2-40B4-BE49-F238E27FC236}">
                      <a16:creationId xmlns:a16="http://schemas.microsoft.com/office/drawing/2014/main" id="{0D1E4D99-3BEB-4C54-A3D0-47292EEECA81}"/>
                    </a:ext>
                  </a:extLst>
                </p:cNvPr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32" name="Picture 24 143">
                    <a:extLst>
                      <a:ext uri="{FF2B5EF4-FFF2-40B4-BE49-F238E27FC236}">
                        <a16:creationId xmlns:a16="http://schemas.microsoft.com/office/drawing/2014/main" id="{90328EF3-C766-4679-8A07-1B5E9033F09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33" name="Picture 24 144">
                    <a:extLst>
                      <a:ext uri="{FF2B5EF4-FFF2-40B4-BE49-F238E27FC236}">
                        <a16:creationId xmlns:a16="http://schemas.microsoft.com/office/drawing/2014/main" id="{B570C759-234F-4539-B587-D603227E1C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86027B-4390-4445-8AEF-FF5312C6009C}"/>
                </a:ext>
              </a:extLst>
            </p:cNvPr>
            <p:cNvGrpSpPr/>
            <p:nvPr/>
          </p:nvGrpSpPr>
          <p:grpSpPr>
            <a:xfrm>
              <a:off x="5407774" y="3379418"/>
              <a:ext cx="1055948" cy="610380"/>
              <a:chOff x="6261214" y="3135578"/>
              <a:chExt cx="1055948" cy="610380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A240F6EC-BEDE-43C7-8C46-453A4D8348C1}"/>
                  </a:ext>
                </a:extLst>
              </p:cNvPr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91FF264E-04A1-4CEF-A530-4CC9645FF436}"/>
                    </a:ext>
                  </a:extLst>
                </p:cNvPr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22" name="Group 176">
                    <a:extLst>
                      <a:ext uri="{FF2B5EF4-FFF2-40B4-BE49-F238E27FC236}">
                        <a16:creationId xmlns:a16="http://schemas.microsoft.com/office/drawing/2014/main" id="{76FC25A3-9FBC-4EC7-A37B-F8BE6C27D570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6" name="Picture 24 145">
                      <a:extLst>
                        <a:ext uri="{FF2B5EF4-FFF2-40B4-BE49-F238E27FC236}">
                          <a16:creationId xmlns:a16="http://schemas.microsoft.com/office/drawing/2014/main" id="{E7B5A821-80E8-4A06-87E4-454D7F92E58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7" name="Picture 24 146">
                      <a:extLst>
                        <a:ext uri="{FF2B5EF4-FFF2-40B4-BE49-F238E27FC236}">
                          <a16:creationId xmlns:a16="http://schemas.microsoft.com/office/drawing/2014/main" id="{0865856F-0DF1-41B2-A83C-42E02A944FA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23" name="Group 179">
                    <a:extLst>
                      <a:ext uri="{FF2B5EF4-FFF2-40B4-BE49-F238E27FC236}">
                        <a16:creationId xmlns:a16="http://schemas.microsoft.com/office/drawing/2014/main" id="{89687DC0-5C3D-436B-902D-CB597ADAF0E8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24" name="Picture 24 147">
                      <a:extLst>
                        <a:ext uri="{FF2B5EF4-FFF2-40B4-BE49-F238E27FC236}">
                          <a16:creationId xmlns:a16="http://schemas.microsoft.com/office/drawing/2014/main" id="{E939A9B4-1A6A-4780-95D0-49B891EF6F1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25" name="Picture 24 148">
                      <a:extLst>
                        <a:ext uri="{FF2B5EF4-FFF2-40B4-BE49-F238E27FC236}">
                          <a16:creationId xmlns:a16="http://schemas.microsoft.com/office/drawing/2014/main" id="{542DCF44-8101-4E92-B8EE-4256F2FE2F2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90B2D826-8629-4A50-842D-E6E584CBE98D}"/>
                    </a:ext>
                  </a:extLst>
                </p:cNvPr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6" name="Group 176">
                    <a:extLst>
                      <a:ext uri="{FF2B5EF4-FFF2-40B4-BE49-F238E27FC236}">
                        <a16:creationId xmlns:a16="http://schemas.microsoft.com/office/drawing/2014/main" id="{FA37BF89-8E5B-4554-844F-7158DE739E20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0" name="Picture 24 149">
                      <a:extLst>
                        <a:ext uri="{FF2B5EF4-FFF2-40B4-BE49-F238E27FC236}">
                          <a16:creationId xmlns:a16="http://schemas.microsoft.com/office/drawing/2014/main" id="{58A76374-7671-4A5E-8D4D-DF3929E8DDA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1" name="Picture 24 150">
                      <a:extLst>
                        <a:ext uri="{FF2B5EF4-FFF2-40B4-BE49-F238E27FC236}">
                          <a16:creationId xmlns:a16="http://schemas.microsoft.com/office/drawing/2014/main" id="{6919BEFE-D044-4356-A052-9E9CC9AC8A0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7" name="Group 179">
                    <a:extLst>
                      <a:ext uri="{FF2B5EF4-FFF2-40B4-BE49-F238E27FC236}">
                        <a16:creationId xmlns:a16="http://schemas.microsoft.com/office/drawing/2014/main" id="{B4CAF71A-8A89-4656-AF83-864A5B4A75A9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8" name="Picture 24 151">
                      <a:extLst>
                        <a:ext uri="{FF2B5EF4-FFF2-40B4-BE49-F238E27FC236}">
                          <a16:creationId xmlns:a16="http://schemas.microsoft.com/office/drawing/2014/main" id="{93ACF421-CE26-4728-97CD-8E6D928358E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9" name="Picture 24 152">
                      <a:extLst>
                        <a:ext uri="{FF2B5EF4-FFF2-40B4-BE49-F238E27FC236}">
                          <a16:creationId xmlns:a16="http://schemas.microsoft.com/office/drawing/2014/main" id="{77FE9A15-675C-46DA-8240-56738743990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E720180B-B2F2-47CE-BF04-4B5858FFDC57}"/>
                  </a:ext>
                </a:extLst>
              </p:cNvPr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00" name="Group 199">
                  <a:extLst>
                    <a:ext uri="{FF2B5EF4-FFF2-40B4-BE49-F238E27FC236}">
                      <a16:creationId xmlns:a16="http://schemas.microsoft.com/office/drawing/2014/main" id="{24622C38-2CA1-4076-885C-32EF00E7EBF7}"/>
                    </a:ext>
                  </a:extLst>
                </p:cNvPr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08" name="Group 176">
                    <a:extLst>
                      <a:ext uri="{FF2B5EF4-FFF2-40B4-BE49-F238E27FC236}">
                        <a16:creationId xmlns:a16="http://schemas.microsoft.com/office/drawing/2014/main" id="{71F87674-08FC-4389-92DD-1E9B076C9E63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12" name="Picture 24 153">
                      <a:extLst>
                        <a:ext uri="{FF2B5EF4-FFF2-40B4-BE49-F238E27FC236}">
                          <a16:creationId xmlns:a16="http://schemas.microsoft.com/office/drawing/2014/main" id="{3F14CE0D-485E-426C-95A3-FFE7DE9FC60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13" name="Picture 24 154">
                      <a:extLst>
                        <a:ext uri="{FF2B5EF4-FFF2-40B4-BE49-F238E27FC236}">
                          <a16:creationId xmlns:a16="http://schemas.microsoft.com/office/drawing/2014/main" id="{BBACAEB8-A78C-48EF-86D9-AD2BA7ACB5B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09" name="Group 179">
                    <a:extLst>
                      <a:ext uri="{FF2B5EF4-FFF2-40B4-BE49-F238E27FC236}">
                        <a16:creationId xmlns:a16="http://schemas.microsoft.com/office/drawing/2014/main" id="{B90AEF3B-F0BE-4C79-883F-1890FEFB9FCA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0" name="Picture 24 155">
                      <a:extLst>
                        <a:ext uri="{FF2B5EF4-FFF2-40B4-BE49-F238E27FC236}">
                          <a16:creationId xmlns:a16="http://schemas.microsoft.com/office/drawing/2014/main" id="{5BCD2EE4-2E3C-438B-A102-58FC0AD264C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1" name="Picture 24 156">
                      <a:extLst>
                        <a:ext uri="{FF2B5EF4-FFF2-40B4-BE49-F238E27FC236}">
                          <a16:creationId xmlns:a16="http://schemas.microsoft.com/office/drawing/2014/main" id="{D9E3A57D-AFD6-4139-A915-ED70B935234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01" name="Group 200">
                  <a:extLst>
                    <a:ext uri="{FF2B5EF4-FFF2-40B4-BE49-F238E27FC236}">
                      <a16:creationId xmlns:a16="http://schemas.microsoft.com/office/drawing/2014/main" id="{312804C1-95A6-498A-A13A-7EA2C77260E8}"/>
                    </a:ext>
                  </a:extLst>
                </p:cNvPr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02" name="Group 176">
                    <a:extLst>
                      <a:ext uri="{FF2B5EF4-FFF2-40B4-BE49-F238E27FC236}">
                        <a16:creationId xmlns:a16="http://schemas.microsoft.com/office/drawing/2014/main" id="{8CA31416-A86E-42CE-A53F-C59869E9DCFF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06" name="Picture 24 157">
                      <a:extLst>
                        <a:ext uri="{FF2B5EF4-FFF2-40B4-BE49-F238E27FC236}">
                          <a16:creationId xmlns:a16="http://schemas.microsoft.com/office/drawing/2014/main" id="{0F774A34-A864-468C-8CC4-48E1C71C40B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07" name="Picture 24 158">
                      <a:extLst>
                        <a:ext uri="{FF2B5EF4-FFF2-40B4-BE49-F238E27FC236}">
                          <a16:creationId xmlns:a16="http://schemas.microsoft.com/office/drawing/2014/main" id="{49380DDC-4A4D-42C6-A778-9ADE19FD031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03" name="Group 179">
                    <a:extLst>
                      <a:ext uri="{FF2B5EF4-FFF2-40B4-BE49-F238E27FC236}">
                        <a16:creationId xmlns:a16="http://schemas.microsoft.com/office/drawing/2014/main" id="{27CE3B6C-B5AB-4BD6-AD3F-139699CFB8C9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04" name="Picture 24 159">
                      <a:extLst>
                        <a:ext uri="{FF2B5EF4-FFF2-40B4-BE49-F238E27FC236}">
                          <a16:creationId xmlns:a16="http://schemas.microsoft.com/office/drawing/2014/main" id="{4EF36543-D5E3-4238-92FF-2B5078F9790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05" name="Picture 24 160">
                      <a:extLst>
                        <a:ext uri="{FF2B5EF4-FFF2-40B4-BE49-F238E27FC236}">
                          <a16:creationId xmlns:a16="http://schemas.microsoft.com/office/drawing/2014/main" id="{300C5CA1-8BB0-4C98-9CE4-1E6967CECEC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0BEA9AA-639E-43DB-B642-9BF63D92A3BF}"/>
                </a:ext>
              </a:extLst>
            </p:cNvPr>
            <p:cNvGrpSpPr/>
            <p:nvPr/>
          </p:nvGrpSpPr>
          <p:grpSpPr>
            <a:xfrm>
              <a:off x="5382005" y="3684276"/>
              <a:ext cx="1106234" cy="969712"/>
              <a:chOff x="6792398" y="2509410"/>
              <a:chExt cx="1106234" cy="969712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3850097-8677-4A58-9F02-67963D654291}"/>
                  </a:ext>
                </a:extLst>
              </p:cNvPr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80A17B31-A794-4FE9-BA66-B72C21F4A53B}"/>
                    </a:ext>
                  </a:extLst>
                </p:cNvPr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2" name="Group 176">
                    <a:extLst>
                      <a:ext uri="{FF2B5EF4-FFF2-40B4-BE49-F238E27FC236}">
                        <a16:creationId xmlns:a16="http://schemas.microsoft.com/office/drawing/2014/main" id="{167F9098-A8E7-483C-AB2D-AE4917C098B3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96" name="Picture 24 161">
                      <a:extLst>
                        <a:ext uri="{FF2B5EF4-FFF2-40B4-BE49-F238E27FC236}">
                          <a16:creationId xmlns:a16="http://schemas.microsoft.com/office/drawing/2014/main" id="{0A354978-CE37-42D7-A9B0-CFB2A3735E5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97" name="Picture 24 162">
                      <a:extLst>
                        <a:ext uri="{FF2B5EF4-FFF2-40B4-BE49-F238E27FC236}">
                          <a16:creationId xmlns:a16="http://schemas.microsoft.com/office/drawing/2014/main" id="{488CAC10-9FCA-4C02-AF7C-EE2EF8EDE47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3" name="Group 179">
                    <a:extLst>
                      <a:ext uri="{FF2B5EF4-FFF2-40B4-BE49-F238E27FC236}">
                        <a16:creationId xmlns:a16="http://schemas.microsoft.com/office/drawing/2014/main" id="{11E3AE70-BD34-466A-8DCE-308A61388FF5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4" name="Picture 24 163">
                      <a:extLst>
                        <a:ext uri="{FF2B5EF4-FFF2-40B4-BE49-F238E27FC236}">
                          <a16:creationId xmlns:a16="http://schemas.microsoft.com/office/drawing/2014/main" id="{8342B4E4-40F0-4A90-8555-D189A15AB56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95" name="Picture 24 164">
                      <a:extLst>
                        <a:ext uri="{FF2B5EF4-FFF2-40B4-BE49-F238E27FC236}">
                          <a16:creationId xmlns:a16="http://schemas.microsoft.com/office/drawing/2014/main" id="{FB53B750-E34E-4164-BB30-7DDDCD79E72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14F09CB5-C936-439D-96EC-BAEC38FB9D79}"/>
                    </a:ext>
                  </a:extLst>
                </p:cNvPr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86" name="Group 176">
                    <a:extLst>
                      <a:ext uri="{FF2B5EF4-FFF2-40B4-BE49-F238E27FC236}">
                        <a16:creationId xmlns:a16="http://schemas.microsoft.com/office/drawing/2014/main" id="{56625D76-1BCA-4635-A6BB-29A06E495F4D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90" name="Picture 24 165">
                      <a:extLst>
                        <a:ext uri="{FF2B5EF4-FFF2-40B4-BE49-F238E27FC236}">
                          <a16:creationId xmlns:a16="http://schemas.microsoft.com/office/drawing/2014/main" id="{CD5F0FB6-FF6C-4917-9839-C21975E1D5E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91" name="Picture 24 166">
                      <a:extLst>
                        <a:ext uri="{FF2B5EF4-FFF2-40B4-BE49-F238E27FC236}">
                          <a16:creationId xmlns:a16="http://schemas.microsoft.com/office/drawing/2014/main" id="{B76AA7B2-C9F2-47D2-AAE2-30A2D835595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87" name="Group 179">
                    <a:extLst>
                      <a:ext uri="{FF2B5EF4-FFF2-40B4-BE49-F238E27FC236}">
                        <a16:creationId xmlns:a16="http://schemas.microsoft.com/office/drawing/2014/main" id="{60120EFC-F812-4AC1-969B-976B82A695A2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88" name="Picture 24 167">
                      <a:extLst>
                        <a:ext uri="{FF2B5EF4-FFF2-40B4-BE49-F238E27FC236}">
                          <a16:creationId xmlns:a16="http://schemas.microsoft.com/office/drawing/2014/main" id="{47D2AEAC-8957-459F-A227-68753A1BDD2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9" name="Picture 24 168">
                      <a:extLst>
                        <a:ext uri="{FF2B5EF4-FFF2-40B4-BE49-F238E27FC236}">
                          <a16:creationId xmlns:a16="http://schemas.microsoft.com/office/drawing/2014/main" id="{0E4B8108-49D2-4931-97BD-7BDFB8FEDA8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6752E364-4025-44C7-9941-770A227BE12C}"/>
                  </a:ext>
                </a:extLst>
              </p:cNvPr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70" name="Group 169">
                  <a:extLst>
                    <a:ext uri="{FF2B5EF4-FFF2-40B4-BE49-F238E27FC236}">
                      <a16:creationId xmlns:a16="http://schemas.microsoft.com/office/drawing/2014/main" id="{4FFC6C46-077D-4DC9-89E1-0DDA7236926E}"/>
                    </a:ext>
                  </a:extLst>
                </p:cNvPr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78" name="Group 176">
                    <a:extLst>
                      <a:ext uri="{FF2B5EF4-FFF2-40B4-BE49-F238E27FC236}">
                        <a16:creationId xmlns:a16="http://schemas.microsoft.com/office/drawing/2014/main" id="{9D3B780D-A1C3-42FC-951C-6D8D73FE1D72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2" name="Picture 24 169">
                      <a:extLst>
                        <a:ext uri="{FF2B5EF4-FFF2-40B4-BE49-F238E27FC236}">
                          <a16:creationId xmlns:a16="http://schemas.microsoft.com/office/drawing/2014/main" id="{17C5622A-4497-4469-8876-AB64C79BB48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3" name="Picture 24 170">
                      <a:extLst>
                        <a:ext uri="{FF2B5EF4-FFF2-40B4-BE49-F238E27FC236}">
                          <a16:creationId xmlns:a16="http://schemas.microsoft.com/office/drawing/2014/main" id="{B39F9958-4931-46EB-8091-43CB2E0BF19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79" name="Group 179">
                    <a:extLst>
                      <a:ext uri="{FF2B5EF4-FFF2-40B4-BE49-F238E27FC236}">
                        <a16:creationId xmlns:a16="http://schemas.microsoft.com/office/drawing/2014/main" id="{26D7A61A-B1D5-4D15-B37E-D604FDCBAF31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80" name="Picture 24 171">
                      <a:extLst>
                        <a:ext uri="{FF2B5EF4-FFF2-40B4-BE49-F238E27FC236}">
                          <a16:creationId xmlns:a16="http://schemas.microsoft.com/office/drawing/2014/main" id="{D3811579-85FF-45A3-9F65-5E9BC29856BB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1" name="Picture 24 172">
                      <a:extLst>
                        <a:ext uri="{FF2B5EF4-FFF2-40B4-BE49-F238E27FC236}">
                          <a16:creationId xmlns:a16="http://schemas.microsoft.com/office/drawing/2014/main" id="{D2EC9F8F-FEC6-455C-9139-9AEC138A591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71" name="Group 170">
                  <a:extLst>
                    <a:ext uri="{FF2B5EF4-FFF2-40B4-BE49-F238E27FC236}">
                      <a16:creationId xmlns:a16="http://schemas.microsoft.com/office/drawing/2014/main" id="{E3870156-987C-4E07-9449-CF7B5B178176}"/>
                    </a:ext>
                  </a:extLst>
                </p:cNvPr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72" name="Group 176">
                    <a:extLst>
                      <a:ext uri="{FF2B5EF4-FFF2-40B4-BE49-F238E27FC236}">
                        <a16:creationId xmlns:a16="http://schemas.microsoft.com/office/drawing/2014/main" id="{EEA06A7F-8E72-43BE-A6D0-06C8283025CC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76" name="Picture 24 173">
                      <a:extLst>
                        <a:ext uri="{FF2B5EF4-FFF2-40B4-BE49-F238E27FC236}">
                          <a16:creationId xmlns:a16="http://schemas.microsoft.com/office/drawing/2014/main" id="{13210053-F8D3-48A5-9682-5280C9190AF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77" name="Picture 24 174">
                      <a:extLst>
                        <a:ext uri="{FF2B5EF4-FFF2-40B4-BE49-F238E27FC236}">
                          <a16:creationId xmlns:a16="http://schemas.microsoft.com/office/drawing/2014/main" id="{45DE6280-5033-4828-9961-4EE4C419E35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73" name="Group 179">
                    <a:extLst>
                      <a:ext uri="{FF2B5EF4-FFF2-40B4-BE49-F238E27FC236}">
                        <a16:creationId xmlns:a16="http://schemas.microsoft.com/office/drawing/2014/main" id="{2DAB8CF3-761E-42EF-9FA1-BF5048E5B873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74" name="Picture 24 175">
                      <a:extLst>
                        <a:ext uri="{FF2B5EF4-FFF2-40B4-BE49-F238E27FC236}">
                          <a16:creationId xmlns:a16="http://schemas.microsoft.com/office/drawing/2014/main" id="{92C403DE-48D9-4AA1-9D97-C0245886303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75" name="Picture 24 176">
                      <a:extLst>
                        <a:ext uri="{FF2B5EF4-FFF2-40B4-BE49-F238E27FC236}">
                          <a16:creationId xmlns:a16="http://schemas.microsoft.com/office/drawing/2014/main" id="{8CCA05D8-AD7A-4212-9BB6-7F2F821B391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D781F5BF-69DE-4564-8F6E-175E9C00BD7D}"/>
                  </a:ext>
                </a:extLst>
              </p:cNvPr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56" name="Group 155">
                  <a:extLst>
                    <a:ext uri="{FF2B5EF4-FFF2-40B4-BE49-F238E27FC236}">
                      <a16:creationId xmlns:a16="http://schemas.microsoft.com/office/drawing/2014/main" id="{2B39AC0F-D442-414C-9CB4-83D7243ED337}"/>
                    </a:ext>
                  </a:extLst>
                </p:cNvPr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64" name="Group 176">
                    <a:extLst>
                      <a:ext uri="{FF2B5EF4-FFF2-40B4-BE49-F238E27FC236}">
                        <a16:creationId xmlns:a16="http://schemas.microsoft.com/office/drawing/2014/main" id="{5303CE16-E490-4EA3-BAC8-B8B85AB89080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68" name="Picture 24 177">
                      <a:extLst>
                        <a:ext uri="{FF2B5EF4-FFF2-40B4-BE49-F238E27FC236}">
                          <a16:creationId xmlns:a16="http://schemas.microsoft.com/office/drawing/2014/main" id="{2A12F26C-981E-4040-B604-8B5A1D4EC20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69" name="Picture 24 178">
                      <a:extLst>
                        <a:ext uri="{FF2B5EF4-FFF2-40B4-BE49-F238E27FC236}">
                          <a16:creationId xmlns:a16="http://schemas.microsoft.com/office/drawing/2014/main" id="{41C10137-3C3A-47BA-83BA-C4AC301E3C9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65" name="Group 179">
                    <a:extLst>
                      <a:ext uri="{FF2B5EF4-FFF2-40B4-BE49-F238E27FC236}">
                        <a16:creationId xmlns:a16="http://schemas.microsoft.com/office/drawing/2014/main" id="{70D2EB66-74B3-4515-9F47-C4674039AABE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66" name="Picture 24 179">
                      <a:extLst>
                        <a:ext uri="{FF2B5EF4-FFF2-40B4-BE49-F238E27FC236}">
                          <a16:creationId xmlns:a16="http://schemas.microsoft.com/office/drawing/2014/main" id="{1862CD82-E33A-4452-A459-DBDDCA264BE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67" name="Picture 24 180">
                      <a:extLst>
                        <a:ext uri="{FF2B5EF4-FFF2-40B4-BE49-F238E27FC236}">
                          <a16:creationId xmlns:a16="http://schemas.microsoft.com/office/drawing/2014/main" id="{E700E3D4-4DB4-4ADF-8FBF-A443D9DA6D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931EAC4F-5DAE-430D-8F44-34DD5227DFBB}"/>
                    </a:ext>
                  </a:extLst>
                </p:cNvPr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58" name="Group 176">
                    <a:extLst>
                      <a:ext uri="{FF2B5EF4-FFF2-40B4-BE49-F238E27FC236}">
                        <a16:creationId xmlns:a16="http://schemas.microsoft.com/office/drawing/2014/main" id="{B2704963-D904-42F2-A5B2-B0F05FB28F62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62" name="Picture 24 181">
                      <a:extLst>
                        <a:ext uri="{FF2B5EF4-FFF2-40B4-BE49-F238E27FC236}">
                          <a16:creationId xmlns:a16="http://schemas.microsoft.com/office/drawing/2014/main" id="{C321070E-748D-4935-A6B7-E6D53C0273C8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63" name="Picture 24 182">
                      <a:extLst>
                        <a:ext uri="{FF2B5EF4-FFF2-40B4-BE49-F238E27FC236}">
                          <a16:creationId xmlns:a16="http://schemas.microsoft.com/office/drawing/2014/main" id="{E32DCE15-37F9-49B8-BA5C-3A181736747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59" name="Group 179">
                    <a:extLst>
                      <a:ext uri="{FF2B5EF4-FFF2-40B4-BE49-F238E27FC236}">
                        <a16:creationId xmlns:a16="http://schemas.microsoft.com/office/drawing/2014/main" id="{797B9A60-6CFD-402D-A284-A3B3CC7B189C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60" name="Picture 24 183">
                      <a:extLst>
                        <a:ext uri="{FF2B5EF4-FFF2-40B4-BE49-F238E27FC236}">
                          <a16:creationId xmlns:a16="http://schemas.microsoft.com/office/drawing/2014/main" id="{C6E91908-069D-4F9C-A78B-EAF74A97BD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61" name="Picture 24 184">
                      <a:extLst>
                        <a:ext uri="{FF2B5EF4-FFF2-40B4-BE49-F238E27FC236}">
                          <a16:creationId xmlns:a16="http://schemas.microsoft.com/office/drawing/2014/main" id="{E6C1EC65-9729-4ABB-B328-9A6C099C194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9260D57E-FC49-454F-9108-ED9D8EA57D75}"/>
                  </a:ext>
                </a:extLst>
              </p:cNvPr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69AAC260-CC7B-48BE-AE78-B96226EDBF61}"/>
                    </a:ext>
                  </a:extLst>
                </p:cNvPr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50" name="Group 176">
                    <a:extLst>
                      <a:ext uri="{FF2B5EF4-FFF2-40B4-BE49-F238E27FC236}">
                        <a16:creationId xmlns:a16="http://schemas.microsoft.com/office/drawing/2014/main" id="{FFDD25DA-F410-4376-91F1-7EDB789CBA4D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54" name="Picture 24 185">
                      <a:extLst>
                        <a:ext uri="{FF2B5EF4-FFF2-40B4-BE49-F238E27FC236}">
                          <a16:creationId xmlns:a16="http://schemas.microsoft.com/office/drawing/2014/main" id="{8A7E9835-6DFD-4326-AE73-D012DAF7D8E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55" name="Picture 24 186">
                      <a:extLst>
                        <a:ext uri="{FF2B5EF4-FFF2-40B4-BE49-F238E27FC236}">
                          <a16:creationId xmlns:a16="http://schemas.microsoft.com/office/drawing/2014/main" id="{3B5B7E71-1AF6-430E-A7EC-064BEF9666E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51" name="Group 179">
                    <a:extLst>
                      <a:ext uri="{FF2B5EF4-FFF2-40B4-BE49-F238E27FC236}">
                        <a16:creationId xmlns:a16="http://schemas.microsoft.com/office/drawing/2014/main" id="{70107B6F-1DC3-427A-9BD9-071B2E98598F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52" name="Picture 24 187">
                      <a:extLst>
                        <a:ext uri="{FF2B5EF4-FFF2-40B4-BE49-F238E27FC236}">
                          <a16:creationId xmlns:a16="http://schemas.microsoft.com/office/drawing/2014/main" id="{784767AF-2DB0-4FD4-B8DA-0139A52DC39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53" name="Picture 24 188">
                      <a:extLst>
                        <a:ext uri="{FF2B5EF4-FFF2-40B4-BE49-F238E27FC236}">
                          <a16:creationId xmlns:a16="http://schemas.microsoft.com/office/drawing/2014/main" id="{72093B34-1269-449E-8AA6-3A6C974C9C3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EE366253-4113-49E1-B07D-4B6DA7FD7CC0}"/>
                    </a:ext>
                  </a:extLst>
                </p:cNvPr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44" name="Group 176">
                    <a:extLst>
                      <a:ext uri="{FF2B5EF4-FFF2-40B4-BE49-F238E27FC236}">
                        <a16:creationId xmlns:a16="http://schemas.microsoft.com/office/drawing/2014/main" id="{BE2B15B1-5DC4-41BF-9825-EBED669A7032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48" name="Picture 24 189">
                      <a:extLst>
                        <a:ext uri="{FF2B5EF4-FFF2-40B4-BE49-F238E27FC236}">
                          <a16:creationId xmlns:a16="http://schemas.microsoft.com/office/drawing/2014/main" id="{FAF1D59D-2FD3-45BA-A61B-BD2E7409D01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49" name="Picture 24 190">
                      <a:extLst>
                        <a:ext uri="{FF2B5EF4-FFF2-40B4-BE49-F238E27FC236}">
                          <a16:creationId xmlns:a16="http://schemas.microsoft.com/office/drawing/2014/main" id="{48431F98-0DF1-4945-BF88-F6480F6E916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45" name="Group 179">
                    <a:extLst>
                      <a:ext uri="{FF2B5EF4-FFF2-40B4-BE49-F238E27FC236}">
                        <a16:creationId xmlns:a16="http://schemas.microsoft.com/office/drawing/2014/main" id="{181945EE-6495-4DB3-AFF6-F502E44AC4B8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46" name="Picture 24 191">
                      <a:extLst>
                        <a:ext uri="{FF2B5EF4-FFF2-40B4-BE49-F238E27FC236}">
                          <a16:creationId xmlns:a16="http://schemas.microsoft.com/office/drawing/2014/main" id="{2DF75233-216C-4C33-B480-686DE831D95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47" name="Picture 24 192">
                      <a:extLst>
                        <a:ext uri="{FF2B5EF4-FFF2-40B4-BE49-F238E27FC236}">
                          <a16:creationId xmlns:a16="http://schemas.microsoft.com/office/drawing/2014/main" id="{FF2F340C-ED60-4D04-BFCE-A8E78B25BBF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72D64F1-6414-40D5-83F1-4C441973A794}"/>
                </a:ext>
              </a:extLst>
            </p:cNvPr>
            <p:cNvGrpSpPr/>
            <p:nvPr/>
          </p:nvGrpSpPr>
          <p:grpSpPr>
            <a:xfrm>
              <a:off x="5889081" y="2731026"/>
              <a:ext cx="1557892" cy="1293966"/>
              <a:chOff x="6991903" y="2695004"/>
              <a:chExt cx="1557892" cy="129396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A6EB90C-D72F-4AB7-B6EE-48191919C638}"/>
                  </a:ext>
                </a:extLst>
              </p:cNvPr>
              <p:cNvGrpSpPr/>
              <p:nvPr/>
            </p:nvGrpSpPr>
            <p:grpSpPr>
              <a:xfrm>
                <a:off x="6991903" y="2695004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1E96382D-298D-4E90-8323-0BDDC09522DF}"/>
                    </a:ext>
                  </a:extLst>
                </p:cNvPr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32" name="Group 176">
                    <a:extLst>
                      <a:ext uri="{FF2B5EF4-FFF2-40B4-BE49-F238E27FC236}">
                        <a16:creationId xmlns:a16="http://schemas.microsoft.com/office/drawing/2014/main" id="{92D85BEB-90CE-4DFD-86FE-848CECB017FF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36" name="Picture 24 193">
                      <a:extLst>
                        <a:ext uri="{FF2B5EF4-FFF2-40B4-BE49-F238E27FC236}">
                          <a16:creationId xmlns:a16="http://schemas.microsoft.com/office/drawing/2014/main" id="{5DF14F77-31DF-472C-9CC8-98B970C01A3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37" name="Picture 24 194">
                      <a:extLst>
                        <a:ext uri="{FF2B5EF4-FFF2-40B4-BE49-F238E27FC236}">
                          <a16:creationId xmlns:a16="http://schemas.microsoft.com/office/drawing/2014/main" id="{D8450382-D775-4817-B257-F23CDEC72EF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33" name="Group 179">
                    <a:extLst>
                      <a:ext uri="{FF2B5EF4-FFF2-40B4-BE49-F238E27FC236}">
                        <a16:creationId xmlns:a16="http://schemas.microsoft.com/office/drawing/2014/main" id="{F7126F74-52AC-42D4-851B-4C4F43F71476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34" name="Picture 24 195">
                      <a:extLst>
                        <a:ext uri="{FF2B5EF4-FFF2-40B4-BE49-F238E27FC236}">
                          <a16:creationId xmlns:a16="http://schemas.microsoft.com/office/drawing/2014/main" id="{633CAAA0-DEFC-4164-9F80-F89442AC98C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35" name="Picture 24 196">
                      <a:extLst>
                        <a:ext uri="{FF2B5EF4-FFF2-40B4-BE49-F238E27FC236}">
                          <a16:creationId xmlns:a16="http://schemas.microsoft.com/office/drawing/2014/main" id="{BFEDF764-2319-4925-A70B-B5AAF5663F7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A33D0530-0AD5-423F-A005-DB30C80EB0AD}"/>
                    </a:ext>
                  </a:extLst>
                </p:cNvPr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26" name="Group 176">
                    <a:extLst>
                      <a:ext uri="{FF2B5EF4-FFF2-40B4-BE49-F238E27FC236}">
                        <a16:creationId xmlns:a16="http://schemas.microsoft.com/office/drawing/2014/main" id="{8369BA00-1F97-46E3-9727-B82106AD0868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30" name="Picture 24 197">
                      <a:extLst>
                        <a:ext uri="{FF2B5EF4-FFF2-40B4-BE49-F238E27FC236}">
                          <a16:creationId xmlns:a16="http://schemas.microsoft.com/office/drawing/2014/main" id="{9BCFE6D7-89EE-4D1E-8879-59556FD8C2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31" name="Picture 24 198">
                      <a:extLst>
                        <a:ext uri="{FF2B5EF4-FFF2-40B4-BE49-F238E27FC236}">
                          <a16:creationId xmlns:a16="http://schemas.microsoft.com/office/drawing/2014/main" id="{07408FFC-905B-41FD-A19B-4767749CA51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27" name="Group 179">
                    <a:extLst>
                      <a:ext uri="{FF2B5EF4-FFF2-40B4-BE49-F238E27FC236}">
                        <a16:creationId xmlns:a16="http://schemas.microsoft.com/office/drawing/2014/main" id="{2691921A-7185-44AB-8EFC-C2F70A116C2D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28" name="Picture 24 199">
                      <a:extLst>
                        <a:ext uri="{FF2B5EF4-FFF2-40B4-BE49-F238E27FC236}">
                          <a16:creationId xmlns:a16="http://schemas.microsoft.com/office/drawing/2014/main" id="{D0E1B39F-DF3B-454A-A117-6DAD07E9CD2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29" name="Picture 24 200">
                      <a:extLst>
                        <a:ext uri="{FF2B5EF4-FFF2-40B4-BE49-F238E27FC236}">
                          <a16:creationId xmlns:a16="http://schemas.microsoft.com/office/drawing/2014/main" id="{562B014A-127A-4AEF-BF5E-77B645A9577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A35097F-36A2-4B68-A234-2482B763DE58}"/>
                  </a:ext>
                </a:extLst>
              </p:cNvPr>
              <p:cNvGrpSpPr/>
              <p:nvPr/>
            </p:nvGrpSpPr>
            <p:grpSpPr>
              <a:xfrm>
                <a:off x="7000217" y="2970983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11DE45E-01D7-4E90-863E-C8AC72C0F176}"/>
                    </a:ext>
                  </a:extLst>
                </p:cNvPr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18" name="Group 176">
                    <a:extLst>
                      <a:ext uri="{FF2B5EF4-FFF2-40B4-BE49-F238E27FC236}">
                        <a16:creationId xmlns:a16="http://schemas.microsoft.com/office/drawing/2014/main" id="{5A3FEB44-DAF2-4849-A611-61066E5C7A38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22" name="Picture 24 201">
                      <a:extLst>
                        <a:ext uri="{FF2B5EF4-FFF2-40B4-BE49-F238E27FC236}">
                          <a16:creationId xmlns:a16="http://schemas.microsoft.com/office/drawing/2014/main" id="{7332A035-727B-4EAF-82A8-80F9AB362FB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23" name="Picture 24 202">
                      <a:extLst>
                        <a:ext uri="{FF2B5EF4-FFF2-40B4-BE49-F238E27FC236}">
                          <a16:creationId xmlns:a16="http://schemas.microsoft.com/office/drawing/2014/main" id="{B30C67ED-04EC-455D-B29C-B29614C713B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19" name="Group 179">
                    <a:extLst>
                      <a:ext uri="{FF2B5EF4-FFF2-40B4-BE49-F238E27FC236}">
                        <a16:creationId xmlns:a16="http://schemas.microsoft.com/office/drawing/2014/main" id="{5F15AE5E-733E-4CBE-BAE0-AA45B1AD58B2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20" name="Picture 24 203">
                      <a:extLst>
                        <a:ext uri="{FF2B5EF4-FFF2-40B4-BE49-F238E27FC236}">
                          <a16:creationId xmlns:a16="http://schemas.microsoft.com/office/drawing/2014/main" id="{76E9D7C5-F9E5-4616-9B95-FF69FB3F37C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21" name="Picture 24 204">
                      <a:extLst>
                        <a:ext uri="{FF2B5EF4-FFF2-40B4-BE49-F238E27FC236}">
                          <a16:creationId xmlns:a16="http://schemas.microsoft.com/office/drawing/2014/main" id="{EF055F48-8A29-4D23-A62B-7832748378C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7425C29F-0A2B-4BF3-A9E0-9143C2F30F20}"/>
                    </a:ext>
                  </a:extLst>
                </p:cNvPr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12" name="Group 176">
                    <a:extLst>
                      <a:ext uri="{FF2B5EF4-FFF2-40B4-BE49-F238E27FC236}">
                        <a16:creationId xmlns:a16="http://schemas.microsoft.com/office/drawing/2014/main" id="{2E63B68D-12B7-4AF2-8F72-0CFB603AE46D}"/>
                      </a:ext>
                    </a:extLst>
                  </p:cNvPr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16" name="Picture 24 205">
                      <a:extLst>
                        <a:ext uri="{FF2B5EF4-FFF2-40B4-BE49-F238E27FC236}">
                          <a16:creationId xmlns:a16="http://schemas.microsoft.com/office/drawing/2014/main" id="{2A6D6081-67A6-4F00-A8D1-2B017E911F2F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17" name="Picture 24 206">
                      <a:extLst>
                        <a:ext uri="{FF2B5EF4-FFF2-40B4-BE49-F238E27FC236}">
                          <a16:creationId xmlns:a16="http://schemas.microsoft.com/office/drawing/2014/main" id="{22F33718-64C6-4E2B-95FF-B1D747F36023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13" name="Group 179">
                    <a:extLst>
                      <a:ext uri="{FF2B5EF4-FFF2-40B4-BE49-F238E27FC236}">
                        <a16:creationId xmlns:a16="http://schemas.microsoft.com/office/drawing/2014/main" id="{D0F22289-D36C-4EBF-8511-25E15C15B8CA}"/>
                      </a:ext>
                    </a:extLst>
                  </p:cNvPr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14" name="Picture 24 207">
                      <a:extLst>
                        <a:ext uri="{FF2B5EF4-FFF2-40B4-BE49-F238E27FC236}">
                          <a16:creationId xmlns:a16="http://schemas.microsoft.com/office/drawing/2014/main" id="{7C575D83-0BC0-4EDA-B3E1-D771AED7B1B0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15" name="Picture 24 208">
                      <a:extLst>
                        <a:ext uri="{FF2B5EF4-FFF2-40B4-BE49-F238E27FC236}">
                          <a16:creationId xmlns:a16="http://schemas.microsoft.com/office/drawing/2014/main" id="{855EEC19-3233-4B22-AA1F-7A630F7695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B2B6FA0-01FC-4EC8-8D14-7688C8AD5D6D}"/>
                  </a:ext>
                </a:extLst>
              </p:cNvPr>
              <p:cNvGrpSpPr/>
              <p:nvPr/>
            </p:nvGrpSpPr>
            <p:grpSpPr>
              <a:xfrm>
                <a:off x="7469330" y="2714400"/>
                <a:ext cx="1055948" cy="610380"/>
                <a:chOff x="6261214" y="3135578"/>
                <a:chExt cx="1055948" cy="610380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3E648A73-BE35-4E13-8C89-91A5481B6CD7}"/>
                    </a:ext>
                  </a:extLst>
                </p:cNvPr>
                <p:cNvGrpSpPr/>
                <p:nvPr/>
              </p:nvGrpSpPr>
              <p:grpSpPr>
                <a:xfrm>
                  <a:off x="6659394" y="313557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2AC83A67-1001-4642-9F66-48E1B17FB31E}"/>
                      </a:ext>
                    </a:extLst>
                  </p:cNvPr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104" name="Group 176">
                      <a:extLst>
                        <a:ext uri="{FF2B5EF4-FFF2-40B4-BE49-F238E27FC236}">
                          <a16:creationId xmlns:a16="http://schemas.microsoft.com/office/drawing/2014/main" id="{2F09D38F-E9CB-4EDF-BC52-8F3C5F7FEA2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108" name="Picture 24 209">
                        <a:extLst>
                          <a:ext uri="{FF2B5EF4-FFF2-40B4-BE49-F238E27FC236}">
                            <a16:creationId xmlns:a16="http://schemas.microsoft.com/office/drawing/2014/main" id="{EB57D14D-A159-4C75-A29E-CCFBACC730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109" name="Picture 24 210">
                        <a:extLst>
                          <a:ext uri="{FF2B5EF4-FFF2-40B4-BE49-F238E27FC236}">
                            <a16:creationId xmlns:a16="http://schemas.microsoft.com/office/drawing/2014/main" id="{13079B07-B913-4E22-B8A5-AF8B177B9B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105" name="Group 179">
                      <a:extLst>
                        <a:ext uri="{FF2B5EF4-FFF2-40B4-BE49-F238E27FC236}">
                          <a16:creationId xmlns:a16="http://schemas.microsoft.com/office/drawing/2014/main" id="{DCD4CC94-98ED-4ACA-B4CA-38963264EA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106" name="Picture 24 211">
                        <a:extLst>
                          <a:ext uri="{FF2B5EF4-FFF2-40B4-BE49-F238E27FC236}">
                            <a16:creationId xmlns:a16="http://schemas.microsoft.com/office/drawing/2014/main" id="{577CBCBA-891B-468F-B799-823F48E342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107" name="Picture 24 212">
                        <a:extLst>
                          <a:ext uri="{FF2B5EF4-FFF2-40B4-BE49-F238E27FC236}">
                            <a16:creationId xmlns:a16="http://schemas.microsoft.com/office/drawing/2014/main" id="{CB39AF43-556F-4350-B209-9A1BB2E51B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97" name="Group 96">
                    <a:extLst>
                      <a:ext uri="{FF2B5EF4-FFF2-40B4-BE49-F238E27FC236}">
                        <a16:creationId xmlns:a16="http://schemas.microsoft.com/office/drawing/2014/main" id="{B9F8587A-13FB-4EE8-B171-207789E2CC2C}"/>
                      </a:ext>
                    </a:extLst>
                  </p:cNvPr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98" name="Group 176">
                      <a:extLst>
                        <a:ext uri="{FF2B5EF4-FFF2-40B4-BE49-F238E27FC236}">
                          <a16:creationId xmlns:a16="http://schemas.microsoft.com/office/drawing/2014/main" id="{16B09327-A92A-47BA-BFE3-D1A6310BF4E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102" name="Picture 24 213">
                        <a:extLst>
                          <a:ext uri="{FF2B5EF4-FFF2-40B4-BE49-F238E27FC236}">
                            <a16:creationId xmlns:a16="http://schemas.microsoft.com/office/drawing/2014/main" id="{B9DD8BA5-B7B3-4100-8A0B-4548ED48C1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103" name="Picture 24 214">
                        <a:extLst>
                          <a:ext uri="{FF2B5EF4-FFF2-40B4-BE49-F238E27FC236}">
                            <a16:creationId xmlns:a16="http://schemas.microsoft.com/office/drawing/2014/main" id="{CF69D21A-438F-4F30-A3CC-D78DCE68E9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99" name="Group 179">
                      <a:extLst>
                        <a:ext uri="{FF2B5EF4-FFF2-40B4-BE49-F238E27FC236}">
                          <a16:creationId xmlns:a16="http://schemas.microsoft.com/office/drawing/2014/main" id="{29F001FE-3473-4CBE-BF95-98F1C7518D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100" name="Picture 24 215">
                        <a:extLst>
                          <a:ext uri="{FF2B5EF4-FFF2-40B4-BE49-F238E27FC236}">
                            <a16:creationId xmlns:a16="http://schemas.microsoft.com/office/drawing/2014/main" id="{8031576B-97E6-40C1-A47F-64D568ADBE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101" name="Picture 24 216">
                        <a:extLst>
                          <a:ext uri="{FF2B5EF4-FFF2-40B4-BE49-F238E27FC236}">
                            <a16:creationId xmlns:a16="http://schemas.microsoft.com/office/drawing/2014/main" id="{A1757B2F-CBBA-495A-9A5B-6A08C4858E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B63811FE-B882-4694-B2C8-AEB2269A8F01}"/>
                    </a:ext>
                  </a:extLst>
                </p:cNvPr>
                <p:cNvGrpSpPr/>
                <p:nvPr/>
              </p:nvGrpSpPr>
              <p:grpSpPr>
                <a:xfrm rot="18877668">
                  <a:off x="6210508" y="319542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B299534F-F613-4D11-888A-2FE65070A180}"/>
                      </a:ext>
                    </a:extLst>
                  </p:cNvPr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90" name="Group 176">
                      <a:extLst>
                        <a:ext uri="{FF2B5EF4-FFF2-40B4-BE49-F238E27FC236}">
                          <a16:creationId xmlns:a16="http://schemas.microsoft.com/office/drawing/2014/main" id="{AD380B3E-8BDC-4C7A-8D02-AADC4D9984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94" name="Picture 24 217">
                        <a:extLst>
                          <a:ext uri="{FF2B5EF4-FFF2-40B4-BE49-F238E27FC236}">
                            <a16:creationId xmlns:a16="http://schemas.microsoft.com/office/drawing/2014/main" id="{96C85364-F864-45E6-9B65-F9AE824D47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95" name="Picture 24 218">
                        <a:extLst>
                          <a:ext uri="{FF2B5EF4-FFF2-40B4-BE49-F238E27FC236}">
                            <a16:creationId xmlns:a16="http://schemas.microsoft.com/office/drawing/2014/main" id="{EDFC87CD-600D-4269-88F3-D790A0C909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91" name="Group 179">
                      <a:extLst>
                        <a:ext uri="{FF2B5EF4-FFF2-40B4-BE49-F238E27FC236}">
                          <a16:creationId xmlns:a16="http://schemas.microsoft.com/office/drawing/2014/main" id="{56F5723C-8D80-49CC-98F6-49052E8A01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92" name="Picture 24 219">
                        <a:extLst>
                          <a:ext uri="{FF2B5EF4-FFF2-40B4-BE49-F238E27FC236}">
                            <a16:creationId xmlns:a16="http://schemas.microsoft.com/office/drawing/2014/main" id="{B85A044D-58E7-48CB-B0BF-AF276635638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93" name="Picture 24 220">
                        <a:extLst>
                          <a:ext uri="{FF2B5EF4-FFF2-40B4-BE49-F238E27FC236}">
                            <a16:creationId xmlns:a16="http://schemas.microsoft.com/office/drawing/2014/main" id="{AAC16CC1-53D2-4178-83D3-B56AA68579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675464E3-AEAB-420E-9309-1A37587F170F}"/>
                      </a:ext>
                    </a:extLst>
                  </p:cNvPr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84" name="Group 83">
                      <a:extLst>
                        <a:ext uri="{FF2B5EF4-FFF2-40B4-BE49-F238E27FC236}">
                          <a16:creationId xmlns:a16="http://schemas.microsoft.com/office/drawing/2014/main" id="{7B742AB5-802F-48EE-8318-3B9912243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88" name="Picture 24 221">
                        <a:extLst>
                          <a:ext uri="{FF2B5EF4-FFF2-40B4-BE49-F238E27FC236}">
                            <a16:creationId xmlns:a16="http://schemas.microsoft.com/office/drawing/2014/main" id="{4483EE93-1C79-4D80-8F56-9ED6D668B8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89" name="Picture 24 222">
                        <a:extLst>
                          <a:ext uri="{FF2B5EF4-FFF2-40B4-BE49-F238E27FC236}">
                            <a16:creationId xmlns:a16="http://schemas.microsoft.com/office/drawing/2014/main" id="{C161477C-E6A0-4D95-AB6E-ABA40741E4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85" name="Group 179">
                      <a:extLst>
                        <a:ext uri="{FF2B5EF4-FFF2-40B4-BE49-F238E27FC236}">
                          <a16:creationId xmlns:a16="http://schemas.microsoft.com/office/drawing/2014/main" id="{A89D5AD8-5443-4621-A9CC-6E40C0378C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86" name="Picture 24 223">
                        <a:extLst>
                          <a:ext uri="{FF2B5EF4-FFF2-40B4-BE49-F238E27FC236}">
                            <a16:creationId xmlns:a16="http://schemas.microsoft.com/office/drawing/2014/main" id="{7E2B00AF-98AB-4E5C-9657-68E054F89C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87" name="Picture 24 224">
                        <a:extLst>
                          <a:ext uri="{FF2B5EF4-FFF2-40B4-BE49-F238E27FC236}">
                            <a16:creationId xmlns:a16="http://schemas.microsoft.com/office/drawing/2014/main" id="{2D5F8B95-9E79-47E9-97F9-724374E3FF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A3A884F-CF85-4F43-B392-C371576FC141}"/>
                  </a:ext>
                </a:extLst>
              </p:cNvPr>
              <p:cNvGrpSpPr/>
              <p:nvPr/>
            </p:nvGrpSpPr>
            <p:grpSpPr>
              <a:xfrm>
                <a:off x="7443561" y="3019258"/>
                <a:ext cx="1106234" cy="969712"/>
                <a:chOff x="6792398" y="2509410"/>
                <a:chExt cx="1106234" cy="96971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301D23F-F87D-4286-BF02-D6A7C45DB8C3}"/>
                    </a:ext>
                  </a:extLst>
                </p:cNvPr>
                <p:cNvGrpSpPr/>
                <p:nvPr/>
              </p:nvGrpSpPr>
              <p:grpSpPr>
                <a:xfrm>
                  <a:off x="6792398" y="2703317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9AE9604A-EB64-4DA6-8B9B-271EA697DA1B}"/>
                      </a:ext>
                    </a:extLst>
                  </p:cNvPr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74" name="Group 176">
                      <a:extLst>
                        <a:ext uri="{FF2B5EF4-FFF2-40B4-BE49-F238E27FC236}">
                          <a16:creationId xmlns:a16="http://schemas.microsoft.com/office/drawing/2014/main" id="{98970205-0486-4470-BCE0-4B5DE91F611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78" name="Picture 24 225">
                        <a:extLst>
                          <a:ext uri="{FF2B5EF4-FFF2-40B4-BE49-F238E27FC236}">
                            <a16:creationId xmlns:a16="http://schemas.microsoft.com/office/drawing/2014/main" id="{338BE060-12FE-44D8-93E3-085B44824B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79" name="Picture 24 226">
                        <a:extLst>
                          <a:ext uri="{FF2B5EF4-FFF2-40B4-BE49-F238E27FC236}">
                            <a16:creationId xmlns:a16="http://schemas.microsoft.com/office/drawing/2014/main" id="{0FD7634E-2DEC-489A-8A78-36B7195F5C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75" name="Group 179">
                      <a:extLst>
                        <a:ext uri="{FF2B5EF4-FFF2-40B4-BE49-F238E27FC236}">
                          <a16:creationId xmlns:a16="http://schemas.microsoft.com/office/drawing/2014/main" id="{8E71CDC8-F953-46BB-A566-8B0C846E3C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76" name="Picture 24 227">
                        <a:extLst>
                          <a:ext uri="{FF2B5EF4-FFF2-40B4-BE49-F238E27FC236}">
                            <a16:creationId xmlns:a16="http://schemas.microsoft.com/office/drawing/2014/main" id="{FBE31340-BF06-4B36-AC8F-BA443D3BB3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77" name="Picture 24 228">
                        <a:extLst>
                          <a:ext uri="{FF2B5EF4-FFF2-40B4-BE49-F238E27FC236}">
                            <a16:creationId xmlns:a16="http://schemas.microsoft.com/office/drawing/2014/main" id="{F0B3AD77-7D38-45F5-B84C-C319F612F2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F5D0D822-2EAA-42D9-BF2F-0021C1CC532C}"/>
                      </a:ext>
                    </a:extLst>
                  </p:cNvPr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68" name="Group 176">
                      <a:extLst>
                        <a:ext uri="{FF2B5EF4-FFF2-40B4-BE49-F238E27FC236}">
                          <a16:creationId xmlns:a16="http://schemas.microsoft.com/office/drawing/2014/main" id="{ECE2ACA1-0468-4A92-8646-3029A59CB0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72" name="Picture 24 229">
                        <a:extLst>
                          <a:ext uri="{FF2B5EF4-FFF2-40B4-BE49-F238E27FC236}">
                            <a16:creationId xmlns:a16="http://schemas.microsoft.com/office/drawing/2014/main" id="{0BF5A050-E497-413B-ACD7-BF2C66BB03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73" name="Picture 24 230">
                        <a:extLst>
                          <a:ext uri="{FF2B5EF4-FFF2-40B4-BE49-F238E27FC236}">
                            <a16:creationId xmlns:a16="http://schemas.microsoft.com/office/drawing/2014/main" id="{25CDF8FC-C577-4EE9-855F-2EB32B658F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69" name="Group 179">
                      <a:extLst>
                        <a:ext uri="{FF2B5EF4-FFF2-40B4-BE49-F238E27FC236}">
                          <a16:creationId xmlns:a16="http://schemas.microsoft.com/office/drawing/2014/main" id="{C4AF7F79-D11C-4676-A5F8-E7C77BBB4E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70" name="Picture 24 231">
                        <a:extLst>
                          <a:ext uri="{FF2B5EF4-FFF2-40B4-BE49-F238E27FC236}">
                            <a16:creationId xmlns:a16="http://schemas.microsoft.com/office/drawing/2014/main" id="{AFAFA8A5-3604-4288-B568-20B2E94C6F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71" name="Picture 24 232">
                        <a:extLst>
                          <a:ext uri="{FF2B5EF4-FFF2-40B4-BE49-F238E27FC236}">
                            <a16:creationId xmlns:a16="http://schemas.microsoft.com/office/drawing/2014/main" id="{1EBF5A4E-529B-4670-9991-7670621E5F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7D0C348-F3AD-4E9C-9B19-CEAC05C395AF}"/>
                    </a:ext>
                  </a:extLst>
                </p:cNvPr>
                <p:cNvGrpSpPr/>
                <p:nvPr/>
              </p:nvGrpSpPr>
              <p:grpSpPr>
                <a:xfrm rot="19661454">
                  <a:off x="6800712" y="297929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BB6840A0-97F2-440D-87E3-D54D5A2BEBA0}"/>
                      </a:ext>
                    </a:extLst>
                  </p:cNvPr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60" name="Group 176">
                      <a:extLst>
                        <a:ext uri="{FF2B5EF4-FFF2-40B4-BE49-F238E27FC236}">
                          <a16:creationId xmlns:a16="http://schemas.microsoft.com/office/drawing/2014/main" id="{2074736D-A7B8-486F-B05B-85CA2604E3A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64" name="Picture 24 233">
                        <a:extLst>
                          <a:ext uri="{FF2B5EF4-FFF2-40B4-BE49-F238E27FC236}">
                            <a16:creationId xmlns:a16="http://schemas.microsoft.com/office/drawing/2014/main" id="{CE051760-7255-4944-A5DC-0C9A5085D6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65" name="Picture 24 234">
                        <a:extLst>
                          <a:ext uri="{FF2B5EF4-FFF2-40B4-BE49-F238E27FC236}">
                            <a16:creationId xmlns:a16="http://schemas.microsoft.com/office/drawing/2014/main" id="{16557132-ABC7-4E1A-AA52-DAD4F38DA9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61" name="Group 179">
                      <a:extLst>
                        <a:ext uri="{FF2B5EF4-FFF2-40B4-BE49-F238E27FC236}">
                          <a16:creationId xmlns:a16="http://schemas.microsoft.com/office/drawing/2014/main" id="{E22F1690-4E48-4958-853D-03DA1251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62" name="Picture 24 235">
                        <a:extLst>
                          <a:ext uri="{FF2B5EF4-FFF2-40B4-BE49-F238E27FC236}">
                            <a16:creationId xmlns:a16="http://schemas.microsoft.com/office/drawing/2014/main" id="{D3B5D193-323A-4E71-B0F2-8097179D41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63" name="Picture 24 236">
                        <a:extLst>
                          <a:ext uri="{FF2B5EF4-FFF2-40B4-BE49-F238E27FC236}">
                            <a16:creationId xmlns:a16="http://schemas.microsoft.com/office/drawing/2014/main" id="{97E7303A-C512-4287-84F6-E394A8A108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D81AA0A8-72A6-4A77-A5A1-3F2ADDA73332}"/>
                      </a:ext>
                    </a:extLst>
                  </p:cNvPr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54" name="Group 176">
                      <a:extLst>
                        <a:ext uri="{FF2B5EF4-FFF2-40B4-BE49-F238E27FC236}">
                          <a16:creationId xmlns:a16="http://schemas.microsoft.com/office/drawing/2014/main" id="{312E649E-3E27-4DA0-BCC1-0C69AB7B0F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58" name="Picture 24 237">
                        <a:extLst>
                          <a:ext uri="{FF2B5EF4-FFF2-40B4-BE49-F238E27FC236}">
                            <a16:creationId xmlns:a16="http://schemas.microsoft.com/office/drawing/2014/main" id="{353594F0-2A2F-40EA-9622-70DDFA0DAB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59" name="Picture 24 238">
                        <a:extLst>
                          <a:ext uri="{FF2B5EF4-FFF2-40B4-BE49-F238E27FC236}">
                            <a16:creationId xmlns:a16="http://schemas.microsoft.com/office/drawing/2014/main" id="{C8D4C921-799E-4454-8F16-E5B710F050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55" name="Group 179">
                      <a:extLst>
                        <a:ext uri="{FF2B5EF4-FFF2-40B4-BE49-F238E27FC236}">
                          <a16:creationId xmlns:a16="http://schemas.microsoft.com/office/drawing/2014/main" id="{3A83CA7F-12BE-4B4C-983E-890B2126464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56" name="Picture 24 239">
                        <a:extLst>
                          <a:ext uri="{FF2B5EF4-FFF2-40B4-BE49-F238E27FC236}">
                            <a16:creationId xmlns:a16="http://schemas.microsoft.com/office/drawing/2014/main" id="{F542CD21-99F9-4351-8E65-84EF7AC4C7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57" name="Picture 24 240">
                        <a:extLst>
                          <a:ext uri="{FF2B5EF4-FFF2-40B4-BE49-F238E27FC236}">
                            <a16:creationId xmlns:a16="http://schemas.microsoft.com/office/drawing/2014/main" id="{41B957E3-7F80-4AA4-8929-1231DA3C41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FDCB588-7BDA-49F2-9617-CFEB90A755E7}"/>
                    </a:ext>
                  </a:extLst>
                </p:cNvPr>
                <p:cNvGrpSpPr/>
                <p:nvPr/>
              </p:nvGrpSpPr>
              <p:grpSpPr>
                <a:xfrm rot="2171672">
                  <a:off x="7240864" y="294578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61FFF1F8-D435-43D5-AF90-8201B35E712C}"/>
                      </a:ext>
                    </a:extLst>
                  </p:cNvPr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6" name="Group 176">
                      <a:extLst>
                        <a:ext uri="{FF2B5EF4-FFF2-40B4-BE49-F238E27FC236}">
                          <a16:creationId xmlns:a16="http://schemas.microsoft.com/office/drawing/2014/main" id="{22F72FD2-BC5F-44F3-B4A8-1B9BA68152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50" name="Picture 24 241">
                        <a:extLst>
                          <a:ext uri="{FF2B5EF4-FFF2-40B4-BE49-F238E27FC236}">
                            <a16:creationId xmlns:a16="http://schemas.microsoft.com/office/drawing/2014/main" id="{3A898B2D-8838-4403-B07D-62C0733D7A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51" name="Picture 24 242">
                        <a:extLst>
                          <a:ext uri="{FF2B5EF4-FFF2-40B4-BE49-F238E27FC236}">
                            <a16:creationId xmlns:a16="http://schemas.microsoft.com/office/drawing/2014/main" id="{ABEE553A-2AF2-4774-BCC2-65AA8AE1A5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" name="Group 179">
                      <a:extLst>
                        <a:ext uri="{FF2B5EF4-FFF2-40B4-BE49-F238E27FC236}">
                          <a16:creationId xmlns:a16="http://schemas.microsoft.com/office/drawing/2014/main" id="{97CEEF7B-B3BF-44ED-B482-1B351ED4BC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8" name="Picture 24 243">
                        <a:extLst>
                          <a:ext uri="{FF2B5EF4-FFF2-40B4-BE49-F238E27FC236}">
                            <a16:creationId xmlns:a16="http://schemas.microsoft.com/office/drawing/2014/main" id="{D28B34FB-CCCA-4229-B6B8-D62F8E89E2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9" name="Picture 24 244">
                        <a:extLst>
                          <a:ext uri="{FF2B5EF4-FFF2-40B4-BE49-F238E27FC236}">
                            <a16:creationId xmlns:a16="http://schemas.microsoft.com/office/drawing/2014/main" id="{38E2227D-8779-4716-B782-DE3A8989D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39" name="Group 38">
                    <a:extLst>
                      <a:ext uri="{FF2B5EF4-FFF2-40B4-BE49-F238E27FC236}">
                        <a16:creationId xmlns:a16="http://schemas.microsoft.com/office/drawing/2014/main" id="{77980BDE-7D4A-4E75-A56F-2B0A2BD0FA0F}"/>
                      </a:ext>
                    </a:extLst>
                  </p:cNvPr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0" name="Group 176">
                      <a:extLst>
                        <a:ext uri="{FF2B5EF4-FFF2-40B4-BE49-F238E27FC236}">
                          <a16:creationId xmlns:a16="http://schemas.microsoft.com/office/drawing/2014/main" id="{242E7D99-25A3-4E9D-AE73-C5DFDE16A2C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4" name="Picture 24 245">
                        <a:extLst>
                          <a:ext uri="{FF2B5EF4-FFF2-40B4-BE49-F238E27FC236}">
                            <a16:creationId xmlns:a16="http://schemas.microsoft.com/office/drawing/2014/main" id="{866F3CB3-F5C5-4EB2-BE50-66630EF10D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5" name="Picture 24 246">
                        <a:extLst>
                          <a:ext uri="{FF2B5EF4-FFF2-40B4-BE49-F238E27FC236}">
                            <a16:creationId xmlns:a16="http://schemas.microsoft.com/office/drawing/2014/main" id="{FB53FEFD-B7DD-4A44-A25E-DC07BC98F3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" name="Group 179">
                      <a:extLst>
                        <a:ext uri="{FF2B5EF4-FFF2-40B4-BE49-F238E27FC236}">
                          <a16:creationId xmlns:a16="http://schemas.microsoft.com/office/drawing/2014/main" id="{2BD84068-E848-4BB5-BE65-3E913EE467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" name="Picture 24 247">
                        <a:extLst>
                          <a:ext uri="{FF2B5EF4-FFF2-40B4-BE49-F238E27FC236}">
                            <a16:creationId xmlns:a16="http://schemas.microsoft.com/office/drawing/2014/main" id="{A55B4C1D-939D-4226-BB2E-6EC8A435D8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3" name="Picture 24 248">
                        <a:extLst>
                          <a:ext uri="{FF2B5EF4-FFF2-40B4-BE49-F238E27FC236}">
                            <a16:creationId xmlns:a16="http://schemas.microsoft.com/office/drawing/2014/main" id="{3BB979E4-9D25-481B-B369-840D9C3A99B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F3A2BE5-A871-4973-8903-9DD6F1404C1E}"/>
                    </a:ext>
                  </a:extLst>
                </p:cNvPr>
                <p:cNvGrpSpPr/>
                <p:nvPr/>
              </p:nvGrpSpPr>
              <p:grpSpPr>
                <a:xfrm rot="21049340">
                  <a:off x="7270080" y="2509410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F9879167-B5A2-4CDC-A6D7-CD7047CE481A}"/>
                      </a:ext>
                    </a:extLst>
                  </p:cNvPr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32" name="Group 176">
                      <a:extLst>
                        <a:ext uri="{FF2B5EF4-FFF2-40B4-BE49-F238E27FC236}">
                          <a16:creationId xmlns:a16="http://schemas.microsoft.com/office/drawing/2014/main" id="{D266D871-8C7A-4AD4-837C-E7FD674625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36" name="Picture 24 249">
                        <a:extLst>
                          <a:ext uri="{FF2B5EF4-FFF2-40B4-BE49-F238E27FC236}">
                            <a16:creationId xmlns:a16="http://schemas.microsoft.com/office/drawing/2014/main" id="{F4B84DEF-4E49-4D89-BDB2-4563E7696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7" name="Picture 24 250">
                        <a:extLst>
                          <a:ext uri="{FF2B5EF4-FFF2-40B4-BE49-F238E27FC236}">
                            <a16:creationId xmlns:a16="http://schemas.microsoft.com/office/drawing/2014/main" id="{E898A033-51D8-4ED5-9D8B-E743A6D018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33" name="Group 179">
                      <a:extLst>
                        <a:ext uri="{FF2B5EF4-FFF2-40B4-BE49-F238E27FC236}">
                          <a16:creationId xmlns:a16="http://schemas.microsoft.com/office/drawing/2014/main" id="{52755D81-7C21-4F61-8004-1C4077E379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34" name="Picture 24 251">
                        <a:extLst>
                          <a:ext uri="{FF2B5EF4-FFF2-40B4-BE49-F238E27FC236}">
                            <a16:creationId xmlns:a16="http://schemas.microsoft.com/office/drawing/2014/main" id="{34803BF3-1BB4-494E-B9C0-AE808C0B92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35" name="Picture 24 252">
                        <a:extLst>
                          <a:ext uri="{FF2B5EF4-FFF2-40B4-BE49-F238E27FC236}">
                            <a16:creationId xmlns:a16="http://schemas.microsoft.com/office/drawing/2014/main" id="{ACE3F1BA-F1E1-46CA-9279-A12B0D8A1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1A1AFCB1-DE8A-49ED-AEF3-F16E0FF82F71}"/>
                      </a:ext>
                    </a:extLst>
                  </p:cNvPr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26" name="Group 176">
                      <a:extLst>
                        <a:ext uri="{FF2B5EF4-FFF2-40B4-BE49-F238E27FC236}">
                          <a16:creationId xmlns:a16="http://schemas.microsoft.com/office/drawing/2014/main" id="{0E764F58-BC3A-4410-AF0D-1C92CD9515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30" name="Picture 24 253">
                        <a:extLst>
                          <a:ext uri="{FF2B5EF4-FFF2-40B4-BE49-F238E27FC236}">
                            <a16:creationId xmlns:a16="http://schemas.microsoft.com/office/drawing/2014/main" id="{79583044-B6B8-4F82-9E88-D594EF39A0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31" name="Picture 24 254">
                        <a:extLst>
                          <a:ext uri="{FF2B5EF4-FFF2-40B4-BE49-F238E27FC236}">
                            <a16:creationId xmlns:a16="http://schemas.microsoft.com/office/drawing/2014/main" id="{3E726528-362B-49B9-8A11-FE470238442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27" name="Group 179">
                      <a:extLst>
                        <a:ext uri="{FF2B5EF4-FFF2-40B4-BE49-F238E27FC236}">
                          <a16:creationId xmlns:a16="http://schemas.microsoft.com/office/drawing/2014/main" id="{68BC9F45-F192-4D9B-BC4A-3C8B7A1523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28" name="Picture 24 255">
                        <a:extLst>
                          <a:ext uri="{FF2B5EF4-FFF2-40B4-BE49-F238E27FC236}">
                            <a16:creationId xmlns:a16="http://schemas.microsoft.com/office/drawing/2014/main" id="{E8661DE8-0DD6-4300-8C09-D972069BCB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29" name="Picture 24 256">
                        <a:extLst>
                          <a:ext uri="{FF2B5EF4-FFF2-40B4-BE49-F238E27FC236}">
                            <a16:creationId xmlns:a16="http://schemas.microsoft.com/office/drawing/2014/main" id="{C7025479-17C3-49DF-A536-C367E3F8E3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734" y="5051401"/>
            <a:ext cx="45447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Flocculator must be designed for target settled water turbidity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44" y="1633744"/>
            <a:ext cx="1112394" cy="2631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DC85AF-7A34-4800-ACED-CB7C5F2ED8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37" y="458005"/>
            <a:ext cx="857905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4" y="2382041"/>
            <a:ext cx="3793432" cy="552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2" y="3358389"/>
            <a:ext cx="3475842" cy="576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52FF9-8B81-4E63-BA5B-C301A97153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42" y="6153661"/>
            <a:ext cx="828952" cy="222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" y="5882398"/>
            <a:ext cx="1835909" cy="7262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4ADCA7-3B0B-4FAE-BCA4-203FF749723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04" y="2334121"/>
            <a:ext cx="3247192" cy="3657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5" y="4333840"/>
            <a:ext cx="2163293" cy="7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concentration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2816627"/>
            <a:ext cx="2184400" cy="61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3" y="1807376"/>
            <a:ext cx="1835909" cy="72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7671D-6591-4BDF-B0FA-4F8FD2E88A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8" y="1860431"/>
            <a:ext cx="857905" cy="684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5DF38-88BD-4A42-8592-05F7EA3D6E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7" y="2848640"/>
            <a:ext cx="1773309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3821999"/>
            <a:ext cx="2829547" cy="1081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7D9B0-5E23-40E7-B018-06F5BB25EB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7" y="3854013"/>
            <a:ext cx="2234565" cy="823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221" y="5166387"/>
            <a:ext cx="8096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</a:t>
            </a:r>
            <a:r>
              <a:rPr lang="en-US" sz="2400" dirty="0">
                <a:hlinkClick r:id="rId14"/>
              </a:rPr>
              <a:t>determined by William </a:t>
            </a:r>
            <a:r>
              <a:rPr lang="en-US" sz="2400" dirty="0" err="1">
                <a:hlinkClick r:id="rId14"/>
              </a:rPr>
              <a:t>Pennock</a:t>
            </a:r>
            <a:r>
              <a:rPr lang="en-US" sz="2400" dirty="0"/>
              <a:t> to have a value of about 0.03.</a:t>
            </a:r>
          </a:p>
          <a:p>
            <a:r>
              <a:rPr lang="en-US" sz="2400" dirty="0"/>
              <a:t>Clay diameter assumed to be 7 micrometer</a:t>
            </a:r>
          </a:p>
          <a:p>
            <a:r>
              <a:rPr lang="en-US" sz="2400" dirty="0"/>
              <a:t>68 NTU = 100 mg/L Kaolin clay</a:t>
            </a:r>
          </a:p>
          <a:p>
            <a:r>
              <a:rPr lang="en-US" sz="2400" dirty="0"/>
              <a:t>Coagulant nanoparticles = 90 nm in diameter</a:t>
            </a:r>
          </a:p>
        </p:txBody>
      </p:sp>
    </p:spTree>
    <p:extLst>
      <p:ext uri="{BB962C8B-B14F-4D97-AF65-F5344CB8AC3E}">
        <p14:creationId xmlns:p14="http://schemas.microsoft.com/office/powerpoint/2010/main" val="180119584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Surface Water often has Natural Organic Matter (NOM)</a:t>
            </a:r>
          </a:p>
        </p:txBody>
      </p:sp>
      <p:sp>
        <p:nvSpPr>
          <p:cNvPr id="38" name="Oval 37"/>
          <p:cNvSpPr/>
          <p:nvPr/>
        </p:nvSpPr>
        <p:spPr>
          <a:xfrm>
            <a:off x="7070846" y="231414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23918" y="1752600"/>
            <a:ext cx="351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Coagulant nanoparticle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07749" y="3436016"/>
            <a:ext cx="246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Organic Matter (NOM)</a:t>
            </a:r>
          </a:p>
        </p:txBody>
      </p:sp>
      <p:sp>
        <p:nvSpPr>
          <p:cNvPr id="42" name="Oval 41"/>
          <p:cNvSpPr/>
          <p:nvPr/>
        </p:nvSpPr>
        <p:spPr>
          <a:xfrm>
            <a:off x="7339288" y="482101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258292" y="2804052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2219441" y="28203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17281" y="31204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406849" y="274205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316199" y="298313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505771" y="30619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503615" y="287536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 rot="3227972">
            <a:off x="3580424" y="5066356"/>
            <a:ext cx="498211" cy="561234"/>
            <a:chOff x="2369681" y="4968184"/>
            <a:chExt cx="498211" cy="561234"/>
          </a:xfrm>
        </p:grpSpPr>
        <p:sp>
          <p:nvSpPr>
            <p:cNvPr id="51" name="Oval 50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18655185">
            <a:off x="1546183" y="5056375"/>
            <a:ext cx="498211" cy="561234"/>
            <a:chOff x="2369681" y="4968184"/>
            <a:chExt cx="498211" cy="561234"/>
          </a:xfrm>
        </p:grpSpPr>
        <p:sp>
          <p:nvSpPr>
            <p:cNvPr id="59" name="Oval 58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541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71 L 0.1198 0.00278 " pathEditMode="relative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C 0.03503 0.02106 0.04597 0.04815 0.10521 0.06366 C 0.16393 0.07986 0.28164 0.04653 0.35313 0.09514 L 0.56784 0.24051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0386" y="23103"/>
            <a:ext cx="8018380" cy="1143000"/>
          </a:xfrm>
        </p:spPr>
        <p:txBody>
          <a:bodyPr/>
          <a:lstStyle/>
          <a:p>
            <a:r>
              <a:rPr lang="en-US" sz="3200" dirty="0"/>
              <a:t>Pre-hydrolyzed coagulant precipitates as stable (and sticky) Al</a:t>
            </a:r>
            <a:r>
              <a:rPr lang="en-US" sz="3200" baseline="-25000" dirty="0"/>
              <a:t>13</a:t>
            </a:r>
            <a:r>
              <a:rPr lang="en-US" sz="3200" dirty="0"/>
              <a:t> clusters (</a:t>
            </a:r>
            <a:r>
              <a:rPr lang="en-US" sz="3200" dirty="0" err="1"/>
              <a:t>nano</a:t>
            </a:r>
            <a:r>
              <a:rPr lang="en-US" sz="3200" dirty="0"/>
              <a:t> particles)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74162" y="-2610097"/>
            <a:ext cx="2712693" cy="7762185"/>
            <a:chOff x="6549732" y="-2865736"/>
            <a:chExt cx="2712693" cy="7762185"/>
          </a:xfrm>
        </p:grpSpPr>
        <p:sp>
          <p:nvSpPr>
            <p:cNvPr id="7" name="Flowchart: Magnetic Disk 6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7615180" y="338964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162377" y="276326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549732" y="2798833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07179" y="702329"/>
            <a:ext cx="5032107" cy="7762185"/>
            <a:chOff x="557405" y="655792"/>
            <a:chExt cx="5032106" cy="7762185"/>
          </a:xfrm>
        </p:grpSpPr>
        <p:sp>
          <p:nvSpPr>
            <p:cNvPr id="33" name="Flowchart: Magnetic Disk 32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57405" y="1878208"/>
              <a:ext cx="5032106" cy="5388549"/>
              <a:chOff x="557405" y="1878208"/>
              <a:chExt cx="5032106" cy="5388549"/>
            </a:xfrm>
          </p:grpSpPr>
          <p:sp>
            <p:nvSpPr>
              <p:cNvPr id="100" name="Oval 99"/>
              <p:cNvSpPr/>
              <p:nvPr/>
            </p:nvSpPr>
            <p:spPr>
              <a:xfrm rot="15275646">
                <a:off x="3964438" y="4298303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 rot="18202169">
                <a:off x="2300895" y="2089705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32464" y="423997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2878774">
                <a:off x="557405" y="187820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132311" y="596501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 rot="2377776">
                <a:off x="3417570" y="37688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 rot="9268041">
                <a:off x="2934035" y="58075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698461" y="351302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 rot="17568497">
                <a:off x="5010674" y="6809557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4815386" y="2208991"/>
            <a:ext cx="7553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clay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136674" y="2527764"/>
            <a:ext cx="1662089" cy="439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72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0.07068 L 0.40538 0.2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2" y="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Coagulant precipitate </a:t>
            </a:r>
            <a:r>
              <a:rPr lang="en-US" sz="4267" dirty="0" err="1"/>
              <a:t>nano</a:t>
            </a:r>
            <a:r>
              <a:rPr lang="en-US" sz="4267" dirty="0"/>
              <a:t> particles are sticky!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437627" y="2166363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6" name="TextBox 5"/>
          <p:cNvSpPr txBox="1"/>
          <p:nvPr/>
        </p:nvSpPr>
        <p:spPr>
          <a:xfrm>
            <a:off x="6533279" y="1713955"/>
            <a:ext cx="652454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Coagulant </a:t>
            </a:r>
            <a:r>
              <a:rPr lang="en-US" sz="3733" dirty="0" err="1"/>
              <a:t>nano</a:t>
            </a:r>
            <a:r>
              <a:rPr lang="en-US" sz="3733" dirty="0"/>
              <a:t> particles (sticky)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9827" y="3790602"/>
            <a:ext cx="3284104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dirty="0"/>
              <a:t>Dissolved organic matter (not sticky)</a:t>
            </a:r>
          </a:p>
        </p:txBody>
      </p:sp>
      <p:sp>
        <p:nvSpPr>
          <p:cNvPr id="8" name="Oval 7"/>
          <p:cNvSpPr/>
          <p:nvPr/>
        </p:nvSpPr>
        <p:spPr>
          <a:xfrm>
            <a:off x="9673629" y="4488228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9" name="Oval 8"/>
          <p:cNvSpPr/>
          <p:nvPr/>
        </p:nvSpPr>
        <p:spPr>
          <a:xfrm>
            <a:off x="5979657" y="25670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0" name="Oval 9"/>
          <p:cNvSpPr/>
          <p:nvPr/>
        </p:nvSpPr>
        <p:spPr>
          <a:xfrm>
            <a:off x="5927856" y="2588753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1" name="Oval 10"/>
          <p:cNvSpPr/>
          <p:nvPr/>
        </p:nvSpPr>
        <p:spPr>
          <a:xfrm>
            <a:off x="5924976" y="2988849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2" name="Oval 11"/>
          <p:cNvSpPr/>
          <p:nvPr/>
        </p:nvSpPr>
        <p:spPr>
          <a:xfrm>
            <a:off x="6177733" y="2484377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3" name="Oval 12"/>
          <p:cNvSpPr/>
          <p:nvPr/>
        </p:nvSpPr>
        <p:spPr>
          <a:xfrm>
            <a:off x="6056867" y="2805816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4" name="Oval 13"/>
          <p:cNvSpPr/>
          <p:nvPr/>
        </p:nvSpPr>
        <p:spPr>
          <a:xfrm>
            <a:off x="6309629" y="2910947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5" name="Oval 14"/>
          <p:cNvSpPr/>
          <p:nvPr/>
        </p:nvSpPr>
        <p:spPr>
          <a:xfrm>
            <a:off x="6306755" y="2662120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grpSp>
        <p:nvGrpSpPr>
          <p:cNvPr id="16" name="Group 15"/>
          <p:cNvGrpSpPr/>
          <p:nvPr/>
        </p:nvGrpSpPr>
        <p:grpSpPr>
          <a:xfrm rot="3227972">
            <a:off x="7087389" y="5147721"/>
            <a:ext cx="664281" cy="748312"/>
            <a:chOff x="2369681" y="4968184"/>
            <a:chExt cx="498211" cy="561234"/>
          </a:xfrm>
        </p:grpSpPr>
        <p:sp>
          <p:nvSpPr>
            <p:cNvPr id="17" name="Oval 16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</p:grpSp>
      <p:grpSp>
        <p:nvGrpSpPr>
          <p:cNvPr id="24" name="Group 23"/>
          <p:cNvGrpSpPr/>
          <p:nvPr/>
        </p:nvGrpSpPr>
        <p:grpSpPr>
          <a:xfrm rot="18655185">
            <a:off x="4962096" y="5134413"/>
            <a:ext cx="664281" cy="748312"/>
            <a:chOff x="2369681" y="4968184"/>
            <a:chExt cx="498211" cy="561234"/>
          </a:xfrm>
        </p:grpSpPr>
        <p:sp>
          <p:nvSpPr>
            <p:cNvPr id="25" name="Oval 24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353" y="1277066"/>
            <a:ext cx="5032107" cy="7762185"/>
            <a:chOff x="557405" y="655792"/>
            <a:chExt cx="5032106" cy="7762185"/>
          </a:xfrm>
        </p:grpSpPr>
        <p:sp>
          <p:nvSpPr>
            <p:cNvPr id="33" name="Flowchart: Magnetic Disk 32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57405" y="1878208"/>
              <a:ext cx="5032106" cy="5388549"/>
              <a:chOff x="557405" y="1878208"/>
              <a:chExt cx="5032106" cy="5388549"/>
            </a:xfrm>
          </p:grpSpPr>
          <p:sp>
            <p:nvSpPr>
              <p:cNvPr id="35" name="Oval 34"/>
              <p:cNvSpPr/>
              <p:nvPr/>
            </p:nvSpPr>
            <p:spPr>
              <a:xfrm rot="15275646">
                <a:off x="3964438" y="4298303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 rot="18202169">
                <a:off x="2300895" y="2089705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332464" y="423997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 rot="2878774">
                <a:off x="557405" y="187820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32311" y="596501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 rot="2377776">
                <a:off x="3417570" y="37688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 rot="9268041">
                <a:off x="2934035" y="58075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698461" y="351302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 rot="17568497">
                <a:off x="5010674" y="6809557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1874312" y="1764697"/>
            <a:ext cx="340029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Clay (not sticky)</a:t>
            </a:r>
          </a:p>
        </p:txBody>
      </p:sp>
      <p:cxnSp>
        <p:nvCxnSpPr>
          <p:cNvPr id="46" name="Straight Arrow Connector 45"/>
          <p:cNvCxnSpPr>
            <a:stCxn id="44" idx="1"/>
          </p:cNvCxnSpPr>
          <p:nvPr/>
        </p:nvCxnSpPr>
        <p:spPr>
          <a:xfrm flipH="1">
            <a:off x="1484697" y="2098090"/>
            <a:ext cx="389615" cy="37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5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679 L 0.11979 0.002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8642E-6 C 0.03507 0.02098 0.046 0.04815 0.10521 0.06358 C 0.16389 0.07994 0.28159 0.0466 0.35312 0.09506 L 0.56788 0.24043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86143" y="-170217"/>
            <a:ext cx="7474517" cy="1143000"/>
          </a:xfrm>
        </p:spPr>
        <p:txBody>
          <a:bodyPr anchor="t"/>
          <a:lstStyle/>
          <a:p>
            <a:r>
              <a:rPr lang="en-US" sz="4800" dirty="0"/>
              <a:t>Natural organic matter adsorbs to the coagulant nanoparticles and</a:t>
            </a:r>
            <a:br>
              <a:rPr lang="en-US" sz="4800" dirty="0"/>
            </a:br>
            <a:r>
              <a:rPr lang="en-US" sz="4800" dirty="0"/>
              <a:t>occupies sticky</a:t>
            </a:r>
            <a:br>
              <a:rPr lang="en-US" sz="4800" dirty="0"/>
            </a:br>
            <a:r>
              <a:rPr lang="en-US" sz="4800" dirty="0"/>
              <a:t>surfaces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9133149" y="-2610097"/>
            <a:ext cx="2753704" cy="7762185"/>
            <a:chOff x="6508721" y="-2865736"/>
            <a:chExt cx="2753704" cy="7762185"/>
          </a:xfrm>
        </p:grpSpPr>
        <p:sp>
          <p:nvSpPr>
            <p:cNvPr id="8" name="Flowchart: Magnetic Disk 7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574169" y="276966"/>
              <a:ext cx="498211" cy="561234"/>
              <a:chOff x="2217281" y="2742054"/>
              <a:chExt cx="498211" cy="561234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121366" y="2701265"/>
              <a:ext cx="498211" cy="561234"/>
              <a:chOff x="2217281" y="2742054"/>
              <a:chExt cx="498211" cy="561234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508721" y="2736835"/>
              <a:ext cx="498211" cy="561234"/>
              <a:chOff x="2217281" y="2742054"/>
              <a:chExt cx="498211" cy="561234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1048851" y="702329"/>
            <a:ext cx="5090435" cy="7762185"/>
            <a:chOff x="499077" y="655792"/>
            <a:chExt cx="5090434" cy="7762185"/>
          </a:xfrm>
        </p:grpSpPr>
        <p:sp>
          <p:nvSpPr>
            <p:cNvPr id="5" name="Flowchart: Magnetic Disk 4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99077" y="1835787"/>
              <a:ext cx="5090434" cy="5466508"/>
              <a:chOff x="499077" y="1835787"/>
              <a:chExt cx="5090434" cy="5466508"/>
            </a:xfrm>
          </p:grpSpPr>
          <p:grpSp>
            <p:nvGrpSpPr>
              <p:cNvPr id="16" name="Group 15"/>
              <p:cNvGrpSpPr/>
              <p:nvPr/>
            </p:nvGrpSpPr>
            <p:grpSpPr>
              <a:xfrm rot="10800000">
                <a:off x="3964438" y="4256267"/>
                <a:ext cx="498211" cy="561234"/>
                <a:chOff x="2217281" y="2742054"/>
                <a:chExt cx="498211" cy="561234"/>
              </a:xfrm>
            </p:grpSpPr>
            <p:sp>
              <p:nvSpPr>
                <p:cNvPr id="9" name="Oval 8"/>
                <p:cNvSpPr/>
                <p:nvPr/>
              </p:nvSpPr>
              <p:spPr>
                <a:xfrm rot="4475646"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18202169">
                <a:off x="2260775" y="2049323"/>
                <a:ext cx="498211" cy="561234"/>
                <a:chOff x="2217281" y="2742054"/>
                <a:chExt cx="498211" cy="56123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291452" y="4177981"/>
                <a:ext cx="498211" cy="561234"/>
                <a:chOff x="2217281" y="2742054"/>
                <a:chExt cx="498211" cy="561234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 rot="2878774">
                <a:off x="530588" y="1804276"/>
                <a:ext cx="498211" cy="561234"/>
                <a:chOff x="2217281" y="2742054"/>
                <a:chExt cx="498211" cy="561234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5091300" y="5903021"/>
                <a:ext cx="498211" cy="561234"/>
                <a:chOff x="2217281" y="2742054"/>
                <a:chExt cx="498211" cy="561234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 rot="2377776">
                <a:off x="3387637" y="3696077"/>
                <a:ext cx="498211" cy="561234"/>
                <a:chOff x="2217281" y="2742054"/>
                <a:chExt cx="498211" cy="561234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rot="9268041">
                <a:off x="2936335" y="5755711"/>
                <a:ext cx="498211" cy="561234"/>
                <a:chOff x="2217281" y="2742054"/>
                <a:chExt cx="498211" cy="561234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1657450" y="3451030"/>
                <a:ext cx="498211" cy="561234"/>
                <a:chOff x="2217281" y="2742054"/>
                <a:chExt cx="498211" cy="561234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 rot="17568497">
                <a:off x="4973019" y="6772573"/>
                <a:ext cx="498211" cy="561234"/>
                <a:chOff x="2217281" y="2742054"/>
                <a:chExt cx="498211" cy="561234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6929561" y="5683828"/>
            <a:ext cx="52101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0099"/>
                </a:solidFill>
                <a:latin typeface="Arial" panose="020B0604020202020204" pitchFamily="34" charset="0"/>
              </a:rPr>
              <a:t>Observations and a Geometric Explanation of Effects of Humic Acid on Flocculation </a:t>
            </a:r>
            <a:r>
              <a:rPr 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Y Du, WH </a:t>
            </a:r>
            <a:r>
              <a:rPr lang="en-US" sz="1600" dirty="0" err="1">
                <a:solidFill>
                  <a:srgbClr val="777777"/>
                </a:solidFill>
                <a:latin typeface="Arial" panose="020B0604020202020204" pitchFamily="34" charset="0"/>
              </a:rPr>
              <a:t>Pennock</a:t>
            </a:r>
            <a:r>
              <a:rPr 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, ML Weber-Shirk, LW Lion Environmental Engineering Science 36 (5), 614-622 (2019)</a:t>
            </a:r>
          </a:p>
        </p:txBody>
      </p:sp>
    </p:spTree>
    <p:extLst>
      <p:ext uri="{BB962C8B-B14F-4D97-AF65-F5344CB8AC3E}">
        <p14:creationId xmlns:p14="http://schemas.microsoft.com/office/powerpoint/2010/main" val="11732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0.07068 L 0.36649 0.1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7" y="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 txBox="1">
            <a:spLocks noGrp="1"/>
          </p:cNvSpPr>
          <p:nvPr>
            <p:ph type="title"/>
          </p:nvPr>
        </p:nvSpPr>
        <p:spPr>
          <a:xfrm>
            <a:off x="1275347" y="274637"/>
            <a:ext cx="104511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4000" dirty="0"/>
              <a:t>Dissolved organic matter impedes flocculation by covering the coagulant nanoparticles</a:t>
            </a:r>
          </a:p>
        </p:txBody>
      </p:sp>
      <p:grpSp>
        <p:nvGrpSpPr>
          <p:cNvPr id="527" name="Google Shape;527;p31"/>
          <p:cNvGrpSpPr/>
          <p:nvPr/>
        </p:nvGrpSpPr>
        <p:grpSpPr>
          <a:xfrm>
            <a:off x="5637717" y="1519776"/>
            <a:ext cx="5863284" cy="5136899"/>
            <a:chOff x="5913939" y="1662650"/>
            <a:chExt cx="5863283" cy="5136899"/>
          </a:xfrm>
        </p:grpSpPr>
        <p:sp>
          <p:nvSpPr>
            <p:cNvPr id="528" name="Google Shape;528;p31"/>
            <p:cNvSpPr txBox="1"/>
            <p:nvPr/>
          </p:nvSpPr>
          <p:spPr>
            <a:xfrm rot="16200000">
              <a:off x="4721278" y="2960426"/>
              <a:ext cx="2785378" cy="4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sym typeface="Arial"/>
                </a:rPr>
                <a:t>-log of fraction remaining</a:t>
              </a:r>
              <a:endParaRPr lang="en-US" sz="3733" dirty="0"/>
            </a:p>
          </p:txBody>
        </p:sp>
        <p:grpSp>
          <p:nvGrpSpPr>
            <p:cNvPr id="529" name="Google Shape;529;p31"/>
            <p:cNvGrpSpPr/>
            <p:nvPr/>
          </p:nvGrpSpPr>
          <p:grpSpPr>
            <a:xfrm>
              <a:off x="6281293" y="1662650"/>
              <a:ext cx="5495929" cy="5136899"/>
              <a:chOff x="6281293" y="1662650"/>
              <a:chExt cx="5495929" cy="5136899"/>
            </a:xfrm>
          </p:grpSpPr>
          <p:pic>
            <p:nvPicPr>
              <p:cNvPr id="530" name="Google Shape;530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281293" y="1662650"/>
                <a:ext cx="5495929" cy="5136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" name="Google Shape;531;p31"/>
              <p:cNvSpPr txBox="1"/>
              <p:nvPr/>
            </p:nvSpPr>
            <p:spPr>
              <a:xfrm>
                <a:off x="7025332" y="2202549"/>
                <a:ext cx="2047997" cy="4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90% efficiency</a:t>
                </a:r>
              </a:p>
            </p:txBody>
          </p:sp>
        </p:grpSp>
      </p:grpSp>
      <p:cxnSp>
        <p:nvCxnSpPr>
          <p:cNvPr id="532" name="Google Shape;532;p31"/>
          <p:cNvCxnSpPr/>
          <p:nvPr/>
        </p:nvCxnSpPr>
        <p:spPr>
          <a:xfrm>
            <a:off x="9124218" y="1872761"/>
            <a:ext cx="1067861" cy="1857427"/>
          </a:xfrm>
          <a:prstGeom prst="straightConnector1">
            <a:avLst/>
          </a:prstGeom>
          <a:noFill/>
          <a:ln w="5715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3" name="Google Shape;533;p31"/>
          <p:cNvSpPr txBox="1"/>
          <p:nvPr/>
        </p:nvSpPr>
        <p:spPr>
          <a:xfrm>
            <a:off x="9557107" y="3630570"/>
            <a:ext cx="1732236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humic acid</a:t>
            </a:r>
          </a:p>
        </p:txBody>
      </p:sp>
      <p:sp>
        <p:nvSpPr>
          <p:cNvPr id="534" name="Google Shape;534;p31"/>
          <p:cNvSpPr/>
          <p:nvPr/>
        </p:nvSpPr>
        <p:spPr>
          <a:xfrm>
            <a:off x="1975162" y="5638898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/>
          <p:nvPr/>
        </p:nvSpPr>
        <p:spPr>
          <a:xfrm rot="-3908070">
            <a:off x="1532377" y="3035059"/>
            <a:ext cx="3883729" cy="90196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2650702" y="2748556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2265269" y="5227837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4510000" y="2076394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4545585" y="2596013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5033977" y="1927679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2492806" y="3138585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2805150" y="2346335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31"/>
          <p:cNvGrpSpPr/>
          <p:nvPr/>
        </p:nvGrpSpPr>
        <p:grpSpPr>
          <a:xfrm>
            <a:off x="454430" y="1892812"/>
            <a:ext cx="2417134" cy="697701"/>
            <a:chOff x="584666" y="2163765"/>
            <a:chExt cx="2431394" cy="701817"/>
          </a:xfrm>
        </p:grpSpPr>
        <p:sp>
          <p:nvSpPr>
            <p:cNvPr id="547" name="Google Shape;547;p31"/>
            <p:cNvSpPr txBox="1"/>
            <p:nvPr/>
          </p:nvSpPr>
          <p:spPr>
            <a:xfrm>
              <a:off x="584666" y="2163765"/>
              <a:ext cx="1782326" cy="7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Humic Acid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(not sticky)</a:t>
              </a:r>
            </a:p>
          </p:txBody>
        </p:sp>
        <p:cxnSp>
          <p:nvCxnSpPr>
            <p:cNvPr id="548" name="Google Shape;548;p31"/>
            <p:cNvCxnSpPr>
              <a:stCxn id="547" idx="3"/>
              <a:endCxn id="545" idx="1"/>
            </p:cNvCxnSpPr>
            <p:nvPr/>
          </p:nvCxnSpPr>
          <p:spPr>
            <a:xfrm>
              <a:off x="2366992" y="2514674"/>
              <a:ext cx="649068" cy="172095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49" name="Google Shape;549;p31"/>
          <p:cNvGrpSpPr/>
          <p:nvPr/>
        </p:nvGrpSpPr>
        <p:grpSpPr>
          <a:xfrm>
            <a:off x="349410" y="2562383"/>
            <a:ext cx="2301292" cy="985023"/>
            <a:chOff x="479027" y="2837290"/>
            <a:chExt cx="2314869" cy="990835"/>
          </a:xfrm>
        </p:grpSpPr>
        <p:sp>
          <p:nvSpPr>
            <p:cNvPr id="550" name="Google Shape;550;p31"/>
            <p:cNvSpPr txBox="1"/>
            <p:nvPr/>
          </p:nvSpPr>
          <p:spPr>
            <a:xfrm>
              <a:off x="479027" y="2837290"/>
              <a:ext cx="1715864" cy="990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Coagulant nanoparticles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(sticky)</a:t>
              </a:r>
            </a:p>
          </p:txBody>
        </p:sp>
        <p:cxnSp>
          <p:nvCxnSpPr>
            <p:cNvPr id="551" name="Google Shape;551;p31"/>
            <p:cNvCxnSpPr>
              <a:stCxn id="550" idx="3"/>
              <a:endCxn id="536" idx="2"/>
            </p:cNvCxnSpPr>
            <p:nvPr/>
          </p:nvCxnSpPr>
          <p:spPr>
            <a:xfrm flipV="1">
              <a:off x="2194891" y="3296095"/>
              <a:ext cx="599005" cy="36613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52" name="Google Shape;552;p31"/>
          <p:cNvGrpSpPr/>
          <p:nvPr/>
        </p:nvGrpSpPr>
        <p:grpSpPr>
          <a:xfrm>
            <a:off x="222658" y="3860847"/>
            <a:ext cx="2911575" cy="985023"/>
            <a:chOff x="351527" y="4143409"/>
            <a:chExt cx="2928752" cy="990834"/>
          </a:xfrm>
        </p:grpSpPr>
        <p:sp>
          <p:nvSpPr>
            <p:cNvPr id="553" name="Google Shape;553;p31"/>
            <p:cNvSpPr txBox="1"/>
            <p:nvPr/>
          </p:nvSpPr>
          <p:spPr>
            <a:xfrm>
              <a:off x="351527" y="4143409"/>
              <a:ext cx="2054660" cy="99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Clay (or pathogen!)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(not sticky)</a:t>
              </a:r>
            </a:p>
          </p:txBody>
        </p:sp>
        <p:cxnSp>
          <p:nvCxnSpPr>
            <p:cNvPr id="554" name="Google Shape;554;p31"/>
            <p:cNvCxnSpPr/>
            <p:nvPr/>
          </p:nvCxnSpPr>
          <p:spPr>
            <a:xfrm flipV="1">
              <a:off x="1673844" y="4328077"/>
              <a:ext cx="1606435" cy="25753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attachment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42A37-E7FA-487F-A740-D583CA365E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1949843"/>
            <a:ext cx="1267200" cy="29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B749E-6BC3-4A2D-A450-59C08EED40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3021798"/>
            <a:ext cx="1135543" cy="298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C555-4BD1-4620-97A0-736D6A3FFB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" y="3898098"/>
            <a:ext cx="1771885" cy="298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36708-7336-4269-B97A-9328031A3E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4774398"/>
            <a:ext cx="3240228" cy="316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ABCD75-F05E-45CC-9E88-EEC94F8EC0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5913800"/>
            <a:ext cx="2435657" cy="298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511455">
            <a:off x="7167590" y="2401148"/>
            <a:ext cx="2681447" cy="29938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32541" y="1672938"/>
            <a:ext cx="4254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coated by coagulant (this includes coagulant that is coated with </a:t>
            </a:r>
            <a:r>
              <a:rPr lang="en-US" sz="2000" dirty="0" err="1"/>
              <a:t>humic</a:t>
            </a:r>
            <a:r>
              <a:rPr lang="en-US" sz="2000" dirty="0"/>
              <a:t> acid)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9710" y="2759012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coagulant surface area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1698" y="3755600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isn’t coated by anything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6538" y="4629882"/>
            <a:ext cx="353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clean coagulant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2966" y="5733818"/>
            <a:ext cx="4741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coagulant that is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</p:spTree>
    <p:extLst>
      <p:ext uri="{BB962C8B-B14F-4D97-AF65-F5344CB8AC3E}">
        <p14:creationId xmlns:p14="http://schemas.microsoft.com/office/powerpoint/2010/main" val="131101011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There are 3 possible initial points of contact that can lead to attachment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DCAFA-9499-4350-B00C-F82F4C087A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7" y="2823170"/>
            <a:ext cx="6186667" cy="26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424" y="1664657"/>
            <a:ext cx="804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probability of a clay surface colliding with a PACl surface is equal to twice the probability that the first surface is clay and the second surface is the PACl surface of a PACl-HA nanoaggregate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242B7-6D20-425C-BFD1-A1889F4AC0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9" y="4411825"/>
            <a:ext cx="4409904" cy="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92B2F-18F4-47D6-8FE2-245D6A604E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7" y="5852972"/>
            <a:ext cx="6427429" cy="26361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219" y="2632572"/>
            <a:ext cx="1058138" cy="118143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511455">
            <a:off x="7288361" y="2321661"/>
            <a:ext cx="1058138" cy="118143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011" y="4149550"/>
            <a:ext cx="942411" cy="105132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3165" y="4046926"/>
            <a:ext cx="942411" cy="10513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5944317" y="4810002"/>
            <a:ext cx="45057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81614" y="3447907"/>
            <a:ext cx="22344" cy="8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436935">
            <a:off x="7316127" y="5224772"/>
            <a:ext cx="942411" cy="105132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024" y="5394064"/>
            <a:ext cx="1058138" cy="118143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7345485" y="5559782"/>
            <a:ext cx="21608" cy="100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11011" y="36803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19748" y="51231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HA surface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34D6-B721-4231-9E97-A34D610910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82" y="1336283"/>
            <a:ext cx="5127315" cy="266971"/>
          </a:xfrm>
          <a:prstGeom prst="rect">
            <a:avLst/>
          </a:prstGeom>
          <a:solidFill>
            <a:schemeClr val="tx2">
              <a:lumMod val="25000"/>
              <a:lumOff val="75000"/>
              <a:alpha val="4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28975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Settled water turbidity can be predicted!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36" y="1865763"/>
            <a:ext cx="5258998" cy="4992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409556" y="3181116"/>
            <a:ext cx="283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-log of fraction remaining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0376" y="2942960"/>
            <a:ext cx="13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 removal</a:t>
            </a:r>
          </a:p>
        </p:txBody>
      </p:sp>
    </p:spTree>
    <p:extLst>
      <p:ext uri="{BB962C8B-B14F-4D97-AF65-F5344CB8AC3E}">
        <p14:creationId xmlns:p14="http://schemas.microsoft.com/office/powerpoint/2010/main" val="33816278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3DB-7B9B-42D4-AF83-9B3CD3F8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6151-1ED1-49AD-B1E6-FB219F6A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 of the energy  is Mechanical energy – potential or kinetic) </a:t>
            </a:r>
          </a:p>
          <a:p>
            <a:r>
              <a:rPr lang="en-US" dirty="0"/>
              <a:t>Mechanical Energy is converted into turbulence </a:t>
            </a:r>
          </a:p>
          <a:p>
            <a:pPr lvl="1"/>
            <a:r>
              <a:rPr lang="en-US" dirty="0"/>
              <a:t>Flow expansion - deceleration</a:t>
            </a:r>
          </a:p>
          <a:p>
            <a:pPr lvl="1"/>
            <a:r>
              <a:rPr lang="en-US" dirty="0"/>
              <a:t>Wall shear</a:t>
            </a:r>
          </a:p>
          <a:p>
            <a:r>
              <a:rPr lang="en-US" dirty="0"/>
              <a:t>Turbulent kinetic energy (chaotic fluid motion – velocity) creates a cascade of eddies at smaller and smaller scales (deceleration happens at smaller and smaller scales)</a:t>
            </a:r>
          </a:p>
          <a:p>
            <a:r>
              <a:rPr lang="en-US" dirty="0"/>
              <a:t>Viscosity kills the tiniest eddies and converts the turbulent kinetic energy into heat</a:t>
            </a:r>
          </a:p>
        </p:txBody>
      </p:sp>
    </p:spTree>
    <p:extLst>
      <p:ext uri="{BB962C8B-B14F-4D97-AF65-F5344CB8AC3E}">
        <p14:creationId xmlns:p14="http://schemas.microsoft.com/office/powerpoint/2010/main" val="24520088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flocculation model is far from complete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predict decreasing performance at high coagulant dosages</a:t>
            </a:r>
          </a:p>
          <a:p>
            <a:pPr lvl="1"/>
            <a:r>
              <a:rPr lang="en-US" dirty="0"/>
              <a:t>Likely that coagulant-coagulant bonds are weaker than coagulant-clay bonds and we don’t yet have that effect in the model</a:t>
            </a:r>
          </a:p>
          <a:p>
            <a:r>
              <a:rPr lang="en-US" dirty="0"/>
              <a:t>Doesn’t describe floc formation when the dissolved organics concentration is so high that                  bonds are significant</a:t>
            </a:r>
          </a:p>
          <a:p>
            <a:r>
              <a:rPr lang="en-US" dirty="0"/>
              <a:t>Doesn’t describe effects of sedimentation tank design (we are working on this!)</a:t>
            </a:r>
          </a:p>
        </p:txBody>
      </p:sp>
      <p:sp>
        <p:nvSpPr>
          <p:cNvPr id="4" name="Oval 3"/>
          <p:cNvSpPr/>
          <p:nvPr/>
        </p:nvSpPr>
        <p:spPr>
          <a:xfrm>
            <a:off x="6137011" y="419811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/>
          <p:cNvSpPr/>
          <p:nvPr/>
        </p:nvSpPr>
        <p:spPr>
          <a:xfrm>
            <a:off x="6098160" y="421439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Oval 5"/>
          <p:cNvSpPr/>
          <p:nvPr/>
        </p:nvSpPr>
        <p:spPr>
          <a:xfrm>
            <a:off x="6096000" y="45144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Oval 6"/>
          <p:cNvSpPr/>
          <p:nvPr/>
        </p:nvSpPr>
        <p:spPr>
          <a:xfrm>
            <a:off x="6194918" y="43771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8" name="Oval 7"/>
          <p:cNvSpPr/>
          <p:nvPr/>
        </p:nvSpPr>
        <p:spPr>
          <a:xfrm>
            <a:off x="6384490" y="445604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14" name="Group 13"/>
          <p:cNvGrpSpPr/>
          <p:nvPr/>
        </p:nvGrpSpPr>
        <p:grpSpPr>
          <a:xfrm rot="2633686">
            <a:off x="6670842" y="4177096"/>
            <a:ext cx="498211" cy="499236"/>
            <a:chOff x="2404753" y="5061921"/>
            <a:chExt cx="498211" cy="499236"/>
          </a:xfrm>
        </p:grpSpPr>
        <p:sp>
          <p:nvSpPr>
            <p:cNvPr id="9" name="Oval 8"/>
            <p:cNvSpPr/>
            <p:nvPr/>
          </p:nvSpPr>
          <p:spPr>
            <a:xfrm>
              <a:off x="2445764" y="5061921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0" name="Oval 9"/>
            <p:cNvSpPr/>
            <p:nvPr/>
          </p:nvSpPr>
          <p:spPr>
            <a:xfrm>
              <a:off x="2406913" y="507820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1" name="Oval 10"/>
            <p:cNvSpPr/>
            <p:nvPr/>
          </p:nvSpPr>
          <p:spPr>
            <a:xfrm>
              <a:off x="2404753" y="537827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2" name="Oval 11"/>
            <p:cNvSpPr/>
            <p:nvPr/>
          </p:nvSpPr>
          <p:spPr>
            <a:xfrm>
              <a:off x="2503671" y="524100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3" name="Oval 12"/>
            <p:cNvSpPr/>
            <p:nvPr/>
          </p:nvSpPr>
          <p:spPr>
            <a:xfrm>
              <a:off x="2693243" y="531985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</p:grpSp>
    </p:spTree>
    <p:extLst>
      <p:ext uri="{BB962C8B-B14F-4D97-AF65-F5344CB8AC3E}">
        <p14:creationId xmlns:p14="http://schemas.microsoft.com/office/powerpoint/2010/main" val="321385403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major assumptions of the </a:t>
            </a:r>
            <a:r>
              <a:rPr lang="en-US" sz="3200" dirty="0"/>
              <a:t>AguaClara Hydraulic Flocculation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range transport velocity to a collision scales with the average separation distance of the particles</a:t>
            </a:r>
          </a:p>
          <a:p>
            <a:r>
              <a:rPr lang="en-US" dirty="0"/>
              <a:t>Relative velocities between particles are dominated by viscous shear (not inertia)</a:t>
            </a:r>
          </a:p>
          <a:p>
            <a:pPr lvl="1"/>
            <a:r>
              <a:rPr lang="en-US" dirty="0"/>
              <a:t>Separation distance is smaller than inner viscous scale</a:t>
            </a:r>
          </a:p>
          <a:p>
            <a:r>
              <a:rPr lang="en-US" dirty="0"/>
              <a:t>In fluid shear only similarly sized particles can collide</a:t>
            </a:r>
          </a:p>
          <a:p>
            <a:r>
              <a:rPr lang="en-US" dirty="0"/>
              <a:t>Plug flow!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669F-7BB0-46F0-B192-E3E8120109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07" y="2221197"/>
            <a:ext cx="1112394" cy="2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119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3290977" cy="1143000"/>
          </a:xfrm>
        </p:spPr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Gt</a:t>
            </a:r>
            <a:r>
              <a:rPr lang="en-US" dirty="0"/>
              <a:t>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3562" y="175125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Definition of velocity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 relative velocity between flocs separated by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𝛬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73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53562" y="4053793"/>
            <a:ext cx="56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relative distance traveled due to fluid deformation is proportional to time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3562" y="5419686"/>
            <a:ext cx="55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Gt</a:t>
            </a:r>
            <a:r>
              <a:rPr lang="en-US" sz="2400" dirty="0"/>
              <a:t> of 1 means that the particles have a relative displacement equal to their separation distance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721548" y="343200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721548" y="1257591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572133" y="9782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6954985" y="258471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6954985" y="1172862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806976" y="88340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3423" y="-18895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20" name="Picture 24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6861323" y="1079993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21" name="Picture 24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7482791" y="37312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𝛬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539447" y="-1333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𝐷𝑒𝑓𝑜𝑟𝑚𝑎𝑡𝑖𝑜𝑛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  <a:blipFill rotWithShape="1"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 bwMode="auto">
          <a:xfrm flipV="1">
            <a:off x="4721548" y="343200"/>
            <a:ext cx="533481" cy="91439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4721548" y="427139"/>
            <a:ext cx="47500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721548" y="613769"/>
            <a:ext cx="37931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721548" y="800400"/>
            <a:ext cx="26674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6965618" y="443167"/>
            <a:ext cx="628597" cy="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7572949" y="435955"/>
            <a:ext cx="7010" cy="738333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887174" y="-1960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velocity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59429" y="-26327"/>
            <a:ext cx="207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Displacement in time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DBD9D13-B803-4C4F-A6ED-7DE5AD01C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752455"/>
            <a:ext cx="2870789" cy="4366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7E0B8A-520F-4D7F-9068-870CF913C1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2178" y="3374172"/>
            <a:ext cx="1432381" cy="5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31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Conclusions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It is difficult to flocculate to a low residual turbidity because the time between effective collisions increases as the number of primary particles decreases</a:t>
            </a:r>
          </a:p>
          <a:p>
            <a:pPr>
              <a:lnSpc>
                <a:spcPct val="90000"/>
              </a:lnSpc>
            </a:pPr>
            <a:r>
              <a:rPr lang="en-US" sz="3600" dirty="0"/>
              <a:t>Primary particles can’t attach to flocs in shear flow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Likely because of the boundary layer of fluid around the floc</a:t>
            </a:r>
          </a:p>
          <a:p>
            <a:pPr>
              <a:lnSpc>
                <a:spcPct val="90000"/>
              </a:lnSpc>
            </a:pPr>
            <a:r>
              <a:rPr lang="en-US" sz="3600" dirty="0"/>
              <a:t>Getting rid of the last primary particles is our challenge!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46" y="296174"/>
            <a:ext cx="2573871" cy="1143000"/>
          </a:xfrm>
          <a:effectLst/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57519"/>
            <a:ext cx="6781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Why does increasing initial turbidity decrease the initial time between collisions?</a:t>
            </a:r>
          </a:p>
          <a:p>
            <a:pPr>
              <a:lnSpc>
                <a:spcPct val="90000"/>
              </a:lnSpc>
            </a:pPr>
            <a:r>
              <a:rPr lang="en-US" dirty="0"/>
              <a:t>Which terms in the model are determined by the flocculator design?</a:t>
            </a:r>
          </a:p>
          <a:p>
            <a:pPr>
              <a:lnSpc>
                <a:spcPct val="90000"/>
              </a:lnSpc>
            </a:pPr>
            <a:r>
              <a:rPr lang="en-US" dirty="0"/>
              <a:t>The model assumes plug flow!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1" y="387116"/>
            <a:ext cx="1590857" cy="629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13" y="296174"/>
            <a:ext cx="3553641" cy="7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003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0EA6-91F4-4CB7-BE98-F6265244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26F9-F553-474E-B97C-DE1D68871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81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 differences are about the relative velocities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particle collision models assume that the average relative velocity of two particles is set by the length scale of the </a:t>
            </a:r>
            <a:r>
              <a:rPr lang="en-US" b="1" dirty="0"/>
              <a:t>diameter</a:t>
            </a:r>
            <a:r>
              <a:rPr lang="en-US" dirty="0"/>
              <a:t> of the particles regardless of their separation distance</a:t>
            </a:r>
          </a:p>
          <a:p>
            <a:r>
              <a:rPr lang="en-US" dirty="0"/>
              <a:t>We hypothesize that the majority of the transport time is spent in a long random walk with relative velocities based on the </a:t>
            </a:r>
            <a:r>
              <a:rPr lang="en-US" b="1" dirty="0"/>
              <a:t>average particle separation </a:t>
            </a:r>
            <a:r>
              <a:rPr lang="en-US" dirty="0"/>
              <a:t>distance (</a:t>
            </a:r>
            <a:r>
              <a:rPr lang="en-US" dirty="0">
                <a:latin typeface="Symbol" pitchFamily="18" charset="2"/>
              </a:rPr>
              <a:t>L</a:t>
            </a:r>
            <a:r>
              <a:rPr lang="en-US" dirty="0"/>
              <a:t>)*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</p:spTree>
    <p:extLst>
      <p:ext uri="{BB962C8B-B14F-4D97-AF65-F5344CB8AC3E}">
        <p14:creationId xmlns:p14="http://schemas.microsoft.com/office/powerpoint/2010/main" val="4540132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Proposed </a:t>
            </a:r>
            <a:r>
              <a:rPr lang="en-US" dirty="0">
                <a:latin typeface="Symbol" pitchFamily="18" charset="2"/>
              </a:rPr>
              <a:t>(L)</a:t>
            </a:r>
            <a:r>
              <a:rPr lang="en-US" dirty="0"/>
              <a:t> Long Range Transport Hypothesis*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 all times there exists a differential VOLUME of fluid that will transport any particle with its center located within that differential VOLUME to a collision of the particle and collector between</a:t>
            </a:r>
            <a:br>
              <a:rPr lang="en-US" sz="2800" dirty="0"/>
            </a:br>
            <a:r>
              <a:rPr lang="en-US" sz="2800" dirty="0"/>
              <a:t>and </a:t>
            </a:r>
          </a:p>
          <a:p>
            <a:r>
              <a:rPr lang="en-US" sz="2800" dirty="0"/>
              <a:t>The time required for that final transport to a collision is </a:t>
            </a:r>
          </a:p>
          <a:p>
            <a:r>
              <a:rPr lang="en-US" sz="2800" dirty="0"/>
              <a:t>Long range transport delivers the particle to the differential volume for the final slow transport to the collision</a:t>
            </a:r>
          </a:p>
          <a:p>
            <a:r>
              <a:rPr lang="en-US" sz="2400" dirty="0"/>
              <a:t>Next… characterize the time for the long range 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2838" y="6457890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Edge of knowledge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108830" y="1627800"/>
            <a:ext cx="969045" cy="336430"/>
            <a:chOff x="2303253" y="3303917"/>
            <a:chExt cx="3344179" cy="756252"/>
          </a:xfrm>
        </p:grpSpPr>
        <p:sp>
          <p:nvSpPr>
            <p:cNvPr id="11" name="Freeform 10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1" idx="0"/>
              <a:endCxn id="12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2"/>
              <a:endCxn id="12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C1BAAA-1BAC-45E8-9894-3DBEFA17C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17" y="2948388"/>
            <a:ext cx="1012953" cy="42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9FE154-269A-4145-8105-7BF1908254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6" y="3313721"/>
            <a:ext cx="1164613" cy="4887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077193-013A-44CD-9B06-FE71D0AC4C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44" y="4312705"/>
            <a:ext cx="617900" cy="4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41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water is cleared (filtered) from a floc’s perspective?</a:t>
            </a:r>
          </a:p>
        </p:txBody>
      </p:sp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cleared is proportional to a collision area defined by a circle with diameter = sum of the particle diameters</a:t>
            </a:r>
          </a:p>
          <a:p>
            <a:r>
              <a:rPr lang="en-US" dirty="0"/>
              <a:t>Volume cleared is proportional to time</a:t>
            </a:r>
          </a:p>
          <a:p>
            <a:r>
              <a:rPr lang="en-US" dirty="0"/>
              <a:t>Volume cleared is proportional to the relative velocity between flocs</a:t>
            </a:r>
          </a:p>
          <a:p>
            <a:endParaRPr lang="en-US" dirty="0"/>
          </a:p>
        </p:txBody>
      </p:sp>
      <p:sp>
        <p:nvSpPr>
          <p:cNvPr id="24586" name="Oval 4"/>
          <p:cNvSpPr>
            <a:spLocks noChangeArrowheads="1"/>
          </p:cNvSpPr>
          <p:nvPr/>
        </p:nvSpPr>
        <p:spPr bwMode="auto">
          <a:xfrm>
            <a:off x="7298575" y="5095702"/>
            <a:ext cx="1521229" cy="143810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n-US"/>
          </a:p>
        </p:txBody>
      </p:sp>
      <p:pic>
        <p:nvPicPr>
          <p:cNvPr id="24587" name="Picture 5 1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65774" y="5469774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5667731" y="5842886"/>
            <a:ext cx="1489527" cy="1588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20" name="Picture 5 2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3879" y="6128786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 3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28" y="4815381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9F7C8-E59C-43A4-954D-2F22EC4C11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2630743"/>
            <a:ext cx="832854" cy="34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F5A9D-AD1E-4BF1-BB58-BE072449CC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26" y="3294680"/>
            <a:ext cx="428151" cy="203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8AEAF-C0D5-4FA0-9671-5B090EDCDE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4197049"/>
            <a:ext cx="582376" cy="19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19B5D-D418-4B81-BBB6-48F7C50D7F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49" y="5324004"/>
            <a:ext cx="694511" cy="43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B6442-1399-4460-B903-32DE2B794F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93" y="5489995"/>
            <a:ext cx="857391" cy="57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7" y="6067734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6150935" cy="1143000"/>
          </a:xfrm>
          <a:effectLst/>
        </p:spPr>
        <p:txBody>
          <a:bodyPr/>
          <a:lstStyle/>
          <a:p>
            <a:pPr>
              <a:defRPr/>
            </a:pPr>
            <a:r>
              <a:rPr lang="en-US" sz="4000" dirty="0"/>
              <a:t>Use dimensional analysis to get a relative velocity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2487728" y="3204769"/>
            <a:ext cx="3704421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Assume linear velocity gradient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2967387" y="4442524"/>
            <a:ext cx="2745102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gradient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4715" y="2380083"/>
            <a:ext cx="327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ymbol" panose="05050102010706020507" pitchFamily="18" charset="2"/>
              </a:rPr>
              <a:t>L</a:t>
            </a:r>
            <a:r>
              <a:rPr lang="en-US" sz="2400" dirty="0">
                <a:latin typeface="+mn-lt"/>
              </a:rPr>
              <a:t> is separation distance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-1" y="6059245"/>
            <a:ext cx="5520268" cy="77617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1267" y="614487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7608" y="1629585"/>
            <a:ext cx="27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scales with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6045" y="2091250"/>
            <a:ext cx="8471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577426-87F5-48EF-AF70-A3ED96C98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19" y="304800"/>
            <a:ext cx="950166" cy="7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F3977-B2FC-46BD-8E35-62ED22A596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97" y="1678096"/>
            <a:ext cx="263704" cy="30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E15EAB-942B-4C3A-A59B-C1C070C716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15" y="1627309"/>
            <a:ext cx="427731" cy="33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9BFA6F-315C-48BA-AD1B-CE9F7575A4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7" y="2485499"/>
            <a:ext cx="1837346" cy="293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105E0-F4AD-4651-9D75-086BCE761D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2485499"/>
            <a:ext cx="1803400" cy="28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AF7BCF-8DF4-4F09-8646-2D9A1DA2F0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6" y="3296239"/>
            <a:ext cx="1721845" cy="293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FE4B52-E9E2-4C2E-B1C6-C931C6A9E4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58" y="3301090"/>
            <a:ext cx="1698342" cy="287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B64E4-E1A0-4A65-B3FE-370408DED4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9" y="4086518"/>
            <a:ext cx="1529008" cy="776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1E39E-AA97-4509-A870-DA4AEC060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4086518"/>
            <a:ext cx="1529008" cy="7315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F8265A-45F8-43B8-90CF-FAA80E5FA00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72362"/>
            <a:ext cx="1112394" cy="2631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695FD9-8A03-436B-8CE0-9BF30F0B88F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42" y="5358230"/>
            <a:ext cx="1112394" cy="277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429B30-CEAA-406A-A5CD-677F5EB2E9C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" y="6132069"/>
            <a:ext cx="3402666" cy="6232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39BF99-E32E-410A-BBBC-27F36F9F1B0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190069"/>
            <a:ext cx="1312000" cy="2300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E4B5ED-9DC4-4ECC-8759-A14AD28D33C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620267"/>
            <a:ext cx="99504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0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4B62-92E0-4F09-B60F-6E8E7F10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Viscosity kills Eddies : </a:t>
            </a:r>
            <a:br>
              <a:rPr lang="en-US" dirty="0"/>
            </a:br>
            <a:r>
              <a:rPr lang="en-US" dirty="0"/>
              <a:t>It takes work to deform the fluid!</a:t>
            </a: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845FE5BA-E6D3-492D-86B8-B59B7B05BD1B}"/>
              </a:ext>
            </a:extLst>
          </p:cNvPr>
          <p:cNvSpPr/>
          <p:nvPr/>
        </p:nvSpPr>
        <p:spPr>
          <a:xfrm>
            <a:off x="1948070" y="1535595"/>
            <a:ext cx="6440556" cy="18288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038C8A00-D1B6-4DBE-B074-08A4F47D8666}"/>
              </a:ext>
            </a:extLst>
          </p:cNvPr>
          <p:cNvSpPr/>
          <p:nvPr/>
        </p:nvSpPr>
        <p:spPr>
          <a:xfrm flipH="1">
            <a:off x="1948070" y="4800600"/>
            <a:ext cx="6440556" cy="1828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30965-47F8-4BD6-AED4-83B28C7CF5A0}"/>
              </a:ext>
            </a:extLst>
          </p:cNvPr>
          <p:cNvSpPr/>
          <p:nvPr/>
        </p:nvSpPr>
        <p:spPr>
          <a:xfrm>
            <a:off x="1948071" y="3472483"/>
            <a:ext cx="6440556" cy="1202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F356252-E722-421D-A785-8B4D6988BED0}"/>
              </a:ext>
            </a:extLst>
          </p:cNvPr>
          <p:cNvSpPr/>
          <p:nvPr/>
        </p:nvSpPr>
        <p:spPr>
          <a:xfrm>
            <a:off x="1779104" y="3472483"/>
            <a:ext cx="6778487" cy="1217541"/>
          </a:xfrm>
          <a:prstGeom prst="parallelogram">
            <a:avLst>
              <a:gd name="adj" fmla="val 2989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254E7EC-8D4F-48CF-9C1B-6DC2EDFA18A3}"/>
              </a:ext>
            </a:extLst>
          </p:cNvPr>
          <p:cNvSpPr/>
          <p:nvPr/>
        </p:nvSpPr>
        <p:spPr>
          <a:xfrm>
            <a:off x="1562499" y="3472483"/>
            <a:ext cx="7211696" cy="1217541"/>
          </a:xfrm>
          <a:prstGeom prst="parallelogram">
            <a:avLst>
              <a:gd name="adj" fmla="val 648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855CB-DC90-4C5B-B379-966E52A4E4A1}"/>
              </a:ext>
            </a:extLst>
          </p:cNvPr>
          <p:cNvSpPr txBox="1"/>
          <p:nvPr/>
        </p:nvSpPr>
        <p:spPr>
          <a:xfrm>
            <a:off x="4240924" y="21598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eddy</a:t>
            </a:r>
          </a:p>
        </p:txBody>
      </p:sp>
    </p:spTree>
    <p:extLst>
      <p:ext uri="{BB962C8B-B14F-4D97-AF65-F5344CB8AC3E}">
        <p14:creationId xmlns:p14="http://schemas.microsoft.com/office/powerpoint/2010/main" val="102468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985520" y="1045036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anchor="t"/>
          <a:lstStyle/>
          <a:p>
            <a:pPr>
              <a:defRPr/>
            </a:pPr>
            <a:r>
              <a:rPr lang="en-US" sz="3600" dirty="0"/>
              <a:t>Collision rates for the two assumptions</a:t>
            </a:r>
          </a:p>
        </p:txBody>
      </p:sp>
      <p:sp>
        <p:nvSpPr>
          <p:cNvPr id="29712" name="Text Box 10"/>
          <p:cNvSpPr txBox="1">
            <a:spLocks noChangeArrowheads="1"/>
          </p:cNvSpPr>
          <p:nvPr/>
        </p:nvSpPr>
        <p:spPr bwMode="auto">
          <a:xfrm>
            <a:off x="7195260" y="1932552"/>
            <a:ext cx="1948740" cy="64633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r>
              <a:rPr lang="en-US" sz="1800" i="1" dirty="0" err="1"/>
              <a:t>t</a:t>
            </a:r>
            <a:r>
              <a:rPr lang="en-US" sz="1800" i="1" baseline="-25000" dirty="0" err="1"/>
              <a:t>c</a:t>
            </a:r>
            <a:r>
              <a:rPr lang="en-US" sz="1800" dirty="0"/>
              <a:t> is average time per collision </a:t>
            </a:r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5429077" y="1791987"/>
            <a:ext cx="399011" cy="9274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34887" y="1837113"/>
            <a:ext cx="1516480" cy="1344237"/>
            <a:chOff x="2734886" y="1837113"/>
            <a:chExt cx="1642364" cy="1770611"/>
          </a:xfrm>
        </p:grpSpPr>
        <p:sp>
          <p:nvSpPr>
            <p:cNvPr id="21" name="Right Brace 20"/>
            <p:cNvSpPr/>
            <p:nvPr/>
          </p:nvSpPr>
          <p:spPr bwMode="auto">
            <a:xfrm>
              <a:off x="2734886" y="1837113"/>
              <a:ext cx="556953" cy="1770611"/>
            </a:xfrm>
            <a:prstGeom prst="rightBrace">
              <a:avLst>
                <a:gd name="adj1" fmla="val 8333"/>
                <a:gd name="adj2" fmla="val 19685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271194" y="2196935"/>
              <a:ext cx="1106056" cy="45719"/>
            </a:xfrm>
            <a:custGeom>
              <a:avLst/>
              <a:gdLst>
                <a:gd name="connsiteX0" fmla="*/ 23750 w 4096986"/>
                <a:gd name="connsiteY0" fmla="*/ 0 h 878774"/>
                <a:gd name="connsiteX1" fmla="*/ 558140 w 4096986"/>
                <a:gd name="connsiteY1" fmla="*/ 748145 h 878774"/>
                <a:gd name="connsiteX2" fmla="*/ 3372592 w 4096986"/>
                <a:gd name="connsiteY2" fmla="*/ 783771 h 878774"/>
                <a:gd name="connsiteX3" fmla="*/ 4096986 w 4096986"/>
                <a:gd name="connsiteY3" fmla="*/ 285008 h 878774"/>
                <a:gd name="connsiteX0" fmla="*/ 23750 w 4096986"/>
                <a:gd name="connsiteY0" fmla="*/ 225631 h 575952"/>
                <a:gd name="connsiteX1" fmla="*/ 558140 w 4096986"/>
                <a:gd name="connsiteY1" fmla="*/ 463137 h 575952"/>
                <a:gd name="connsiteX2" fmla="*/ 3372592 w 4096986"/>
                <a:gd name="connsiteY2" fmla="*/ 498763 h 575952"/>
                <a:gd name="connsiteX3" fmla="*/ 4096986 w 4096986"/>
                <a:gd name="connsiteY3" fmla="*/ 0 h 575952"/>
                <a:gd name="connsiteX0" fmla="*/ 0 w 3538846"/>
                <a:gd name="connsiteY0" fmla="*/ 463137 h 575952"/>
                <a:gd name="connsiteX1" fmla="*/ 2814452 w 3538846"/>
                <a:gd name="connsiteY1" fmla="*/ 498763 h 575952"/>
                <a:gd name="connsiteX2" fmla="*/ 3538846 w 3538846"/>
                <a:gd name="connsiteY2" fmla="*/ 0 h 575952"/>
                <a:gd name="connsiteX0" fmla="*/ 0 w 4108862"/>
                <a:gd name="connsiteY0" fmla="*/ 130628 h 520534"/>
                <a:gd name="connsiteX1" fmla="*/ 3384468 w 4108862"/>
                <a:gd name="connsiteY1" fmla="*/ 498763 h 520534"/>
                <a:gd name="connsiteX2" fmla="*/ 4108862 w 4108862"/>
                <a:gd name="connsiteY2" fmla="*/ 0 h 520534"/>
                <a:gd name="connsiteX0" fmla="*/ 0 w 4108862"/>
                <a:gd name="connsiteY0" fmla="*/ 130628 h 627413"/>
                <a:gd name="connsiteX1" fmla="*/ 3384468 w 4108862"/>
                <a:gd name="connsiteY1" fmla="*/ 498763 h 627413"/>
                <a:gd name="connsiteX2" fmla="*/ 4108862 w 4108862"/>
                <a:gd name="connsiteY2" fmla="*/ 0 h 627413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118753"/>
                <a:gd name="connsiteX1" fmla="*/ 3978233 w 3978233"/>
                <a:gd name="connsiteY1" fmla="*/ 0 h 118753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383969 h 1195450"/>
                <a:gd name="connsiteX1" fmla="*/ 3978233 w 3978233"/>
                <a:gd name="connsiteY1" fmla="*/ 265216 h 1195450"/>
                <a:gd name="connsiteX0" fmla="*/ 340426 w 2133600"/>
                <a:gd name="connsiteY0" fmla="*/ 383969 h 1848593"/>
                <a:gd name="connsiteX1" fmla="*/ 2133600 w 2133600"/>
                <a:gd name="connsiteY1" fmla="*/ 918359 h 1848593"/>
                <a:gd name="connsiteX0" fmla="*/ 0 w 1793174"/>
                <a:gd name="connsiteY0" fmla="*/ 383969 h 918359"/>
                <a:gd name="connsiteX1" fmla="*/ 1793174 w 1793174"/>
                <a:gd name="connsiteY1" fmla="*/ 918359 h 918359"/>
                <a:gd name="connsiteX0" fmla="*/ 0 w 1769104"/>
                <a:gd name="connsiteY0" fmla="*/ 383969 h 1112213"/>
                <a:gd name="connsiteX1" fmla="*/ 1769104 w 1769104"/>
                <a:gd name="connsiteY1" fmla="*/ 1112213 h 1112213"/>
                <a:gd name="connsiteX0" fmla="*/ 0 w 1769104"/>
                <a:gd name="connsiteY0" fmla="*/ 0 h 728244"/>
                <a:gd name="connsiteX1" fmla="*/ 1769104 w 1769104"/>
                <a:gd name="connsiteY1" fmla="*/ 728244 h 728244"/>
                <a:gd name="connsiteX0" fmla="*/ 0 w 1769104"/>
                <a:gd name="connsiteY0" fmla="*/ 0 h 742432"/>
                <a:gd name="connsiteX1" fmla="*/ 1769104 w 1769104"/>
                <a:gd name="connsiteY1" fmla="*/ 728244 h 74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104" h="742432">
                  <a:moveTo>
                    <a:pt x="0" y="0"/>
                  </a:moveTo>
                  <a:cubicBezTo>
                    <a:pt x="822055" y="27237"/>
                    <a:pt x="740467" y="742432"/>
                    <a:pt x="1769104" y="728244"/>
                  </a:cubicBezTo>
                </a:path>
              </a:pathLst>
            </a:cu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41" name="Straight Arrow Connector 40"/>
          <p:cNvCxnSpPr/>
          <p:nvPr/>
        </p:nvCxnSpPr>
        <p:spPr bwMode="auto">
          <a:xfrm flipH="1" flipV="1">
            <a:off x="6357669" y="2776642"/>
            <a:ext cx="1138686" cy="431594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43" name="Object 20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27588" y="1758950"/>
          <a:ext cx="16287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295" name="Equation" r:id="rId15" imgW="1409400" imgH="838080" progId="Equation.DSMT4">
                  <p:embed/>
                </p:oleObj>
              </mc:Choice>
              <mc:Fallback>
                <p:oleObj name="Equation" r:id="rId15" imgW="1409400" imgH="838080" progId="Equation.DSMT4">
                  <p:embed/>
                  <p:pic>
                    <p:nvPicPr>
                      <p:cNvPr id="43" name="Object 2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1758950"/>
                        <a:ext cx="1628775" cy="977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6170" y="3208236"/>
            <a:ext cx="262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velocity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7375" y="3902536"/>
            <a:ext cx="218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for one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is number of sequential collisions that result in aggregation. </a:t>
                </a:r>
              </a:p>
              <a:p>
                <a:r>
                  <a:rPr lang="en-US" sz="2400" dirty="0">
                    <a:latin typeface="Symbol" pitchFamily="18" charset="2"/>
                  </a:rPr>
                  <a:t>a</a:t>
                </a:r>
                <a:r>
                  <a:rPr lang="en-US" sz="2400" dirty="0"/>
                  <a:t> is probability of attachment given a collision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blipFill>
                <a:blip r:embed="rId17"/>
                <a:stretch>
                  <a:fillRect l="-110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eeform 50"/>
          <p:cNvSpPr/>
          <p:nvPr/>
        </p:nvSpPr>
        <p:spPr bwMode="auto">
          <a:xfrm>
            <a:off x="4132052" y="2776642"/>
            <a:ext cx="2147977" cy="489098"/>
          </a:xfrm>
          <a:custGeom>
            <a:avLst/>
            <a:gdLst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152"/>
              <a:gd name="connsiteY0" fmla="*/ 329609 h 329609"/>
              <a:gd name="connsiteX1" fmla="*/ 2488018 w 2488152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541180"/>
              <a:gd name="connsiteY0" fmla="*/ 382772 h 382772"/>
              <a:gd name="connsiteX1" fmla="*/ 2541180 w 2541180"/>
              <a:gd name="connsiteY1" fmla="*/ 0 h 382772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996"/>
              <a:gd name="connsiteY0" fmla="*/ 489098 h 489098"/>
              <a:gd name="connsiteX1" fmla="*/ 2551813 w 2551996"/>
              <a:gd name="connsiteY1" fmla="*/ 0 h 48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1996" h="489098">
                <a:moveTo>
                  <a:pt x="0" y="489098"/>
                </a:moveTo>
                <a:cubicBezTo>
                  <a:pt x="0" y="49619"/>
                  <a:pt x="2576946" y="540065"/>
                  <a:pt x="2551813" y="0"/>
                </a:cubicBez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E5A7C-CB3F-468D-8A14-97910F6340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" y="1635371"/>
            <a:ext cx="2391751" cy="3360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D59B10-20B3-4FE0-AE57-7B9FD30160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84" y="3259271"/>
            <a:ext cx="1112394" cy="2631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E154ADF-252B-44DC-B32C-2460F438A3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6" y="3214796"/>
            <a:ext cx="1112394" cy="277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CBD6A-9958-4BF0-ABA7-9207B369E5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0" y="2573898"/>
            <a:ext cx="1601524" cy="29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1846EF-2C82-4195-9D62-C7CB834B3A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39" y="3750256"/>
            <a:ext cx="1926441" cy="1000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97B896-B0CE-4D46-AE34-076EA3AA9EA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12" y="3748715"/>
            <a:ext cx="1825374" cy="948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A15CC-7574-4845-B332-B3D64008B4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2" y="6132883"/>
            <a:ext cx="1237333" cy="495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D88383-AC37-48DD-A4CE-B57139E07AF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27" y="5955294"/>
            <a:ext cx="2501952" cy="751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9BB0DA-C7BA-4FAE-BFE1-42335B5D5C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84" y="5874742"/>
            <a:ext cx="2573536" cy="7733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1BB889-B477-44DE-9AF3-0E42049521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27" y="1046715"/>
            <a:ext cx="1112394" cy="3012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9B1CE-4F88-4620-AD17-7404716C751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6" y="1046923"/>
            <a:ext cx="1223418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6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5424568" y="1153888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8524959" cy="1143000"/>
          </a:xfrm>
        </p:spPr>
        <p:txBody>
          <a:bodyPr anchor="t"/>
          <a:lstStyle/>
          <a:p>
            <a:r>
              <a:rPr lang="en-US" dirty="0"/>
              <a:t>Collision Rate and Particle Removal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473" y="3780555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First order conversion of small particles to flocs with respect to the number of collisions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473" y="2896052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Track small particles as flocculation progresses with small particle </a:t>
            </a:r>
            <a:r>
              <a:rPr lang="en-US" sz="2400" b="1" dirty="0"/>
              <a:t>number</a:t>
            </a:r>
            <a:r>
              <a:rPr lang="en-US" sz="2400" dirty="0"/>
              <a:t> concentration,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p</a:t>
            </a:r>
            <a:r>
              <a:rPr lang="en-US" sz="2400" dirty="0"/>
              <a:t>, as our master variable (track settled NTU)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8738" y="1522229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Geometry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55636" y="6345668"/>
            <a:ext cx="41378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Tracking residual turbidity!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173" y="4705121"/>
            <a:ext cx="87949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Small particles are converted into large flocs by collisions with small particles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5540" y="630668"/>
            <a:ext cx="540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fraction of small particles if all particles are 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5540" y="3372928"/>
            <a:ext cx="916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d.T</a:t>
            </a:r>
            <a:r>
              <a:rPr lang="en-US" dirty="0"/>
              <a:t>  is the characteristic diameter of the actively growing flocs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53135D-2629-416D-ACEE-CA0F3381B0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1" y="1577337"/>
            <a:ext cx="1906044" cy="572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650AD3-B649-4389-A985-432E9F9273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2312872"/>
            <a:ext cx="2116571" cy="3748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91C03D-2DEE-40D6-AAC5-2B67BB9683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17" y="1609801"/>
            <a:ext cx="1771650" cy="532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61B304-58B9-4E26-A461-96CDCC0A7F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63" y="2348039"/>
            <a:ext cx="2116571" cy="2864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8701C9-F7F1-4989-8276-B1CDA7FFA8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02" y="2361347"/>
            <a:ext cx="2095238" cy="37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B27760-A7B7-4047-B1A0-EE795A59B6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6" y="5695512"/>
            <a:ext cx="1456762" cy="559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6F79E-8836-4961-9F69-8C8DDA033F8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43" y="5627036"/>
            <a:ext cx="2571101" cy="6039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95710-9FFC-47B2-AE72-330F540128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20" y="5499420"/>
            <a:ext cx="2374095" cy="5577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D61E2B-FC9D-4C92-B46D-03E7AACA4C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60" y="5166664"/>
            <a:ext cx="1433905" cy="5592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716968-E864-47CB-814E-3CF46929367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5" y="6112376"/>
            <a:ext cx="2735238" cy="37485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5F806E-2680-4342-B35E-65CFC24852A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BDEC43-3D6C-4B4C-BB5D-8790C730CF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5EBF09-403C-45C3-9760-7904FA1578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6" y="2108419"/>
            <a:ext cx="718173" cy="5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27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3718005" cy="914400"/>
          </a:xfrm>
        </p:spPr>
        <p:txBody>
          <a:bodyPr/>
          <a:lstStyle/>
          <a:p>
            <a:r>
              <a:rPr lang="en-US" dirty="0"/>
              <a:t>Integrate</a:t>
            </a:r>
          </a:p>
        </p:txBody>
      </p:sp>
      <p:sp>
        <p:nvSpPr>
          <p:cNvPr id="3" name="Line 19"/>
          <p:cNvSpPr>
            <a:spLocks noChangeShapeType="1"/>
          </p:cNvSpPr>
          <p:nvPr/>
        </p:nvSpPr>
        <p:spPr bwMode="auto">
          <a:xfrm>
            <a:off x="4674910" y="11430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0233" y="6424821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p function?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609" y="3477280"/>
            <a:ext cx="84559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Particle size and density is assumed constant because the model is tracking the small particle population that won’t be removed during sedimentation.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239821-3726-4E19-9AFF-0EE123FB2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8" y="1689100"/>
            <a:ext cx="2571101" cy="6039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8868-7FC2-4D27-8A81-8A0CA8A602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98" y="1712240"/>
            <a:ext cx="2374095" cy="5577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5756BA-6F3F-4369-A94C-BAF468C346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255539-3341-4CC4-B707-F37643706F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56D4E-8AEA-4C5F-BF35-44874968EC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69" y="237744"/>
            <a:ext cx="1548190" cy="597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6255-9919-4559-AA02-B350666D81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" y="2478398"/>
            <a:ext cx="3197444" cy="886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BE9DF-2DE9-4471-BD5D-6E591BB76E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79" y="2378618"/>
            <a:ext cx="3355428" cy="9432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C83D10-1E5D-4BBD-819E-A1B005670E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3" y="4413034"/>
            <a:ext cx="3793432" cy="5524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E5F0A8-9BA4-4148-9081-F04B3158F07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03" y="4330039"/>
            <a:ext cx="3084500" cy="72053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E2318B5-1031-4406-BBA2-7C14B0B90E0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7" y="5558471"/>
            <a:ext cx="4289459" cy="51135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C9C479-A1E9-4ED4-9B51-72350874865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86" y="5555749"/>
            <a:ext cx="3941880" cy="5260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157B3-3F6C-48C7-94B9-D68250C52D2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730" y="1923918"/>
            <a:ext cx="2686476" cy="5135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FB531E-EEDA-4F37-A664-C097B178D37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8850" y="3326740"/>
            <a:ext cx="3142095" cy="69638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216E0C5-534D-4C39-89C4-5E5B8AABE58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2206" y="4729962"/>
            <a:ext cx="3826285" cy="60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6819E28-F4E3-4F8B-9DA1-23823F2A637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1046715"/>
            <a:ext cx="2735238" cy="3748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4788B0-9DCE-4AFC-B368-09ED0F28D89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2012739"/>
            <a:ext cx="3341714" cy="9478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8CC37C-2CAA-4FCA-8990-1048BC9287A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3313001"/>
            <a:ext cx="3021714" cy="3748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90910F-28AC-4F2D-9AAD-F91BC7667D0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4376435"/>
            <a:ext cx="3247238" cy="5379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CB121D-AA9D-4543-BFD5-078C3C20FA5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263" y="4138385"/>
            <a:ext cx="1519238" cy="597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B8027A-4DF3-4F6E-A635-6625D8E65A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40" y="5470571"/>
            <a:ext cx="4448000" cy="6963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5C17A5-68BB-4D51-BAEF-A7876296E9F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41" y="7267056"/>
            <a:ext cx="2608762" cy="49371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BDB8244-E67C-4FB8-B0CE-B93A2E06135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75" y="-806980"/>
            <a:ext cx="1479619" cy="5866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A7B23-31E5-4B6F-AE00-5A5D569A14E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56" y="7094103"/>
            <a:ext cx="4793841" cy="230285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6BBCDF-8E7E-4122-A904-7B44FE534DD8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92" y="8396790"/>
            <a:ext cx="649143" cy="5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603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</a:t>
            </a:r>
            <a:r>
              <a:rPr lang="en-US" dirty="0"/>
              <a:t>*: A dimensionless measure of removal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Sloppy parlance… log removal</a:t>
            </a:r>
          </a:p>
          <a:p>
            <a:r>
              <a:rPr lang="en-US" dirty="0"/>
              <a:t>What is the target effluent turbidity for a water treatment plant?</a:t>
            </a:r>
          </a:p>
          <a:p>
            <a:r>
              <a:rPr lang="en-US" dirty="0"/>
              <a:t>What is </a:t>
            </a:r>
            <a:r>
              <a:rPr lang="en-US" dirty="0" err="1"/>
              <a:t>pC</a:t>
            </a:r>
            <a:r>
              <a:rPr lang="en-US" dirty="0"/>
              <a:t>* for a water treatment plant treating 300 NTU water?</a:t>
            </a:r>
          </a:p>
          <a:p>
            <a:pPr lvl="1"/>
            <a:r>
              <a:rPr lang="en-US" dirty="0"/>
              <a:t>What is required effluent turbidity?</a:t>
            </a:r>
          </a:p>
          <a:p>
            <a:pPr lvl="1"/>
            <a:r>
              <a:rPr lang="en-US" dirty="0"/>
              <a:t>How many orders of magnitude reduction?</a:t>
            </a:r>
          </a:p>
          <a:p>
            <a:endParaRPr lang="en-US" dirty="0"/>
          </a:p>
        </p:txBody>
      </p:sp>
      <p:sp>
        <p:nvSpPr>
          <p:cNvPr id="5" name="&quot;No&quot; Symbol 4"/>
          <p:cNvSpPr/>
          <p:nvPr/>
        </p:nvSpPr>
        <p:spPr bwMode="auto">
          <a:xfrm>
            <a:off x="4228123" y="1629333"/>
            <a:ext cx="2008554" cy="535559"/>
          </a:xfrm>
          <a:prstGeom prst="noSmoking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5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test the collision models with laboratory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634"/>
            <a:ext cx="8229600" cy="2261529"/>
          </a:xfrm>
        </p:spPr>
        <p:txBody>
          <a:bodyPr/>
          <a:lstStyle/>
          <a:p>
            <a:r>
              <a:rPr lang="en-US" dirty="0"/>
              <a:t>Data will converge if we choose the right dimensionless grouping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540" y="6262777"/>
            <a:ext cx="863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performance as a function of this dimensionless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55126-5997-4FD5-A624-B62436C03F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76" y="1701478"/>
            <a:ext cx="1203128" cy="301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12486-5C61-4858-BBA4-EFA539CAC5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1701686"/>
            <a:ext cx="1345390" cy="3492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33112-1702-420E-867D-6482A857B2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" y="2225289"/>
            <a:ext cx="3740611" cy="603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AA013F-F411-4C5F-A7D5-C144C73C45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4" y="2338179"/>
            <a:ext cx="3292455" cy="32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4AD08-6487-439C-829B-5AC8AAB0E4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7" y="3005261"/>
            <a:ext cx="3021711" cy="626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52DB20-8CE9-43B6-B41B-38044AC6C2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95" y="3728020"/>
            <a:ext cx="857905" cy="684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5B7A4-2005-44C4-A3EC-6025AC725BC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9" y="4938953"/>
            <a:ext cx="2116571" cy="62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F950E-61B2-4CCB-B46F-3CBB50945C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4950242"/>
            <a:ext cx="2116571" cy="626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84A55-B04A-43D2-BBC9-AD0CBDCDFAA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43" y="5710598"/>
            <a:ext cx="774095" cy="6262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769E60-985F-41AE-B6C9-07B23CAE72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57" y="5701853"/>
            <a:ext cx="774095" cy="626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9DC73-93FB-44D7-8873-1E5D7C56C4E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4" y="3093716"/>
            <a:ext cx="3480168" cy="6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18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classic and hypothesized collision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model: transport and mixing at length scales larger than the diameter of the particle do not influence collisions – therefore </a:t>
            </a:r>
            <a:r>
              <a:rPr lang="en-US" b="1" dirty="0"/>
              <a:t>slow</a:t>
            </a:r>
            <a:r>
              <a:rPr lang="en-US" dirty="0"/>
              <a:t>, long, straight walk toward a collision</a:t>
            </a:r>
          </a:p>
          <a:p>
            <a:r>
              <a:rPr lang="en-US" dirty="0"/>
              <a:t>Hypothesized model: </a:t>
            </a:r>
            <a:r>
              <a:rPr lang="en-US" b="1" dirty="0"/>
              <a:t>fast</a:t>
            </a:r>
            <a:r>
              <a:rPr lang="en-US" dirty="0"/>
              <a:t> random walk clearing volume of fluid equal to volume occupied followed by slow, short, straight walk toward a collision*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23" y="1749409"/>
            <a:ext cx="1060571" cy="2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94" y="4602688"/>
            <a:ext cx="935619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18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Models: Relative velocity scales with diameter</a:t>
            </a:r>
          </a:p>
        </p:txBody>
      </p:sp>
      <p:sp>
        <p:nvSpPr>
          <p:cNvPr id="4" name="Oval 3"/>
          <p:cNvSpPr/>
          <p:nvPr/>
        </p:nvSpPr>
        <p:spPr>
          <a:xfrm>
            <a:off x="7833366" y="3681482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62907" y="2800958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35145" y="2546663"/>
            <a:ext cx="2694663" cy="3200401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43" y="1018237"/>
            <a:ext cx="1060571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3 C 0.08073 -0.0037 0.5595 0.02269 0.60508 -0.00602 C 0.7 -0.05278 0.70013 -0.02708 0.73607 -0.03472 " pathEditMode="relative" rAng="0" ptsTypes="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7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Diameter Scaling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0" y="1741099"/>
            <a:ext cx="61626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𝑘</m:t>
                      </m:r>
                      <m:r>
                        <a:rPr lang="en-US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blipFill rotWithShape="1">
                <a:blip r:embed="rId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550E55-2DB9-424B-A319-742B558C78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91" y="963355"/>
            <a:ext cx="1223418" cy="347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607C7-D80E-4706-8F43-1321EE7C87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5" y="6003114"/>
            <a:ext cx="774095" cy="62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3003437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velocities appear to scale with average separation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results appear to be different than classic particle collision models</a:t>
            </a:r>
          </a:p>
          <a:p>
            <a:r>
              <a:rPr lang="en-US" dirty="0"/>
              <a:t>There might be a confounding assumption that leads to these surprising results</a:t>
            </a:r>
          </a:p>
          <a:p>
            <a:pPr lvl="1"/>
            <a:r>
              <a:rPr lang="en-US" dirty="0"/>
              <a:t>Big flocs are useless</a:t>
            </a:r>
          </a:p>
          <a:p>
            <a:pPr lvl="1"/>
            <a:r>
              <a:rPr lang="en-US" dirty="0"/>
              <a:t>Small flocs disappear at a rate proportional to the number of their collisions</a:t>
            </a:r>
          </a:p>
          <a:p>
            <a:pPr lvl="1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952234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1595945"/>
            <a:ext cx="2647759" cy="6017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3297995"/>
            <a:ext cx="3091061" cy="605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6228" y="3516245"/>
            <a:ext cx="33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clay in floc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0480" y="1812192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 diameter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5343302"/>
            <a:ext cx="5983537" cy="6057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74660" y="5565456"/>
            <a:ext cx="30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clay in floc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4103827"/>
            <a:ext cx="3349821" cy="4312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36228" y="4273493"/>
            <a:ext cx="545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floc made of water + clay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6259627"/>
            <a:ext cx="2902507" cy="41722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51996" y="6344646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water in floc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2470707"/>
            <a:ext cx="3634658" cy="6900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4650416"/>
            <a:ext cx="3648695" cy="4312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76062" y="4820082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floc made of water + clay</a:t>
            </a:r>
          </a:p>
        </p:txBody>
      </p:sp>
    </p:spTree>
    <p:extLst>
      <p:ext uri="{BB962C8B-B14F-4D97-AF65-F5344CB8AC3E}">
        <p14:creationId xmlns:p14="http://schemas.microsoft.com/office/powerpoint/2010/main" val="19806468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CD84FF-D765-418C-A80A-D3E781D724B5}"/>
              </a:ext>
            </a:extLst>
          </p:cNvPr>
          <p:cNvSpPr/>
          <p:nvPr/>
        </p:nvSpPr>
        <p:spPr>
          <a:xfrm>
            <a:off x="-20013" y="2218267"/>
            <a:ext cx="12212013" cy="1540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C97897-4109-4ABE-8DAA-252FC6D0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 deform continuously (velocity gradient - G) given a stress (</a:t>
            </a:r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)</a:t>
            </a:r>
          </a:p>
        </p:txBody>
      </p:sp>
      <p:pic>
        <p:nvPicPr>
          <p:cNvPr id="6" name="Picture 5" descr="\documentclass{article}&#10;\usepackage{amsmath}&#10;\pagestyle{empty}&#10;\begin{document}&#10;&#10;&#10;$$\tau = \mu \frac{v}{H} = \mu G = \nu\rho G$$&#10;&#10;\end{document}" title="IguanaTex Bitmap Display">
            <a:extLst>
              <a:ext uri="{FF2B5EF4-FFF2-40B4-BE49-F238E27FC236}">
                <a16:creationId xmlns:a16="http://schemas.microsoft.com/office/drawing/2014/main" id="{CFD77B6B-6B10-4434-9BA3-F9687D493E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" y="5113851"/>
            <a:ext cx="5004561" cy="948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1255A-E3E3-40A9-9C98-B72E3D58AA59}"/>
              </a:ext>
            </a:extLst>
          </p:cNvPr>
          <p:cNvCxnSpPr>
            <a:cxnSpLocks/>
          </p:cNvCxnSpPr>
          <p:nvPr/>
        </p:nvCxnSpPr>
        <p:spPr>
          <a:xfrm>
            <a:off x="0" y="221826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1D7D81-DFDA-4016-BFCA-3962B590833F}"/>
              </a:ext>
            </a:extLst>
          </p:cNvPr>
          <p:cNvGrpSpPr/>
          <p:nvPr/>
        </p:nvGrpSpPr>
        <p:grpSpPr>
          <a:xfrm>
            <a:off x="-40026" y="3759193"/>
            <a:ext cx="12232026" cy="118873"/>
            <a:chOff x="-40026" y="3759193"/>
            <a:chExt cx="12232026" cy="1188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1149D7-1ED3-4D94-9B07-6D8A4BD3C8E8}"/>
                </a:ext>
              </a:extLst>
            </p:cNvPr>
            <p:cNvSpPr/>
            <p:nvPr/>
          </p:nvSpPr>
          <p:spPr>
            <a:xfrm>
              <a:off x="-40026" y="3759194"/>
              <a:ext cx="12212013" cy="118872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33A487-0B36-44AC-AF75-EDC268C0C6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75919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E3C9F-6161-424B-8535-4D130F985FAB}"/>
              </a:ext>
            </a:extLst>
          </p:cNvPr>
          <p:cNvCxnSpPr/>
          <p:nvPr/>
        </p:nvCxnSpPr>
        <p:spPr>
          <a:xfrm>
            <a:off x="4334971" y="1930399"/>
            <a:ext cx="40639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}&#10;\pagestyle{empty}&#10;\begin{document}&#10;&#10;&#10;$$v$$&#10;&#10;\end{document}" title="IguanaTex Bitmap Display">
            <a:extLst>
              <a:ext uri="{FF2B5EF4-FFF2-40B4-BE49-F238E27FC236}">
                <a16:creationId xmlns:a16="http://schemas.microsoft.com/office/drawing/2014/main" id="{A4A4E9D2-297C-4FDF-8CDF-72193CE14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1744637"/>
            <a:ext cx="366721" cy="3716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D9DEC-2B6F-4F77-8724-D284D225046C}"/>
              </a:ext>
            </a:extLst>
          </p:cNvPr>
          <p:cNvCxnSpPr>
            <a:cxnSpLocks/>
          </p:cNvCxnSpPr>
          <p:nvPr/>
        </p:nvCxnSpPr>
        <p:spPr>
          <a:xfrm>
            <a:off x="457199" y="2218266"/>
            <a:ext cx="0" cy="154092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\documentclass{article}&#10;\usepackage{amsmath}&#10;\pagestyle{empty}&#10;\begin{document}&#10;&#10;&#10;$$H$$&#10;&#10;\end{document}" title="IguanaTex Bitmap Display">
            <a:extLst>
              <a:ext uri="{FF2B5EF4-FFF2-40B4-BE49-F238E27FC236}">
                <a16:creationId xmlns:a16="http://schemas.microsoft.com/office/drawing/2014/main" id="{1D80FA56-4037-4353-A06D-B5B30B2C3D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4" y="2787764"/>
            <a:ext cx="384190" cy="307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847025-7BE2-4918-ADCD-86E130FAA708}"/>
              </a:ext>
            </a:extLst>
          </p:cNvPr>
          <p:cNvSpPr txBox="1"/>
          <p:nvPr/>
        </p:nvSpPr>
        <p:spPr>
          <a:xfrm>
            <a:off x="4688691" y="6012683"/>
            <a:ext cx="2643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gradient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DC588D-BEB8-4D54-B8A0-15FD2671CF66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900986" y="5755566"/>
            <a:ext cx="787705" cy="51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2D0275-43FB-45C9-8E6B-743F0D298E03}"/>
              </a:ext>
            </a:extLst>
          </p:cNvPr>
          <p:cNvSpPr txBox="1"/>
          <p:nvPr/>
        </p:nvSpPr>
        <p:spPr>
          <a:xfrm>
            <a:off x="4013201" y="3996561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viscosity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026CCC-E795-4E80-B13D-EB7F6C36200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488267" y="4258171"/>
            <a:ext cx="524934" cy="1041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4A3964-80D0-4497-918B-64A014D39A00}"/>
              </a:ext>
            </a:extLst>
          </p:cNvPr>
          <p:cNvSpPr txBox="1"/>
          <p:nvPr/>
        </p:nvSpPr>
        <p:spPr>
          <a:xfrm>
            <a:off x="5297661" y="4536222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Kinematic viscosity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7DA241-5843-4036-B398-8015B47033C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72503" y="4797832"/>
            <a:ext cx="425158" cy="659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0F3283B-7EDE-497D-8EAD-409C820FD4E1}"/>
              </a:ext>
            </a:extLst>
          </p:cNvPr>
          <p:cNvSpPr/>
          <p:nvPr/>
        </p:nvSpPr>
        <p:spPr>
          <a:xfrm>
            <a:off x="5435600" y="233990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A980DC-5768-4B35-99D4-13AB67D348B5}"/>
              </a:ext>
            </a:extLst>
          </p:cNvPr>
          <p:cNvSpPr/>
          <p:nvPr/>
        </p:nvSpPr>
        <p:spPr>
          <a:xfrm>
            <a:off x="5435600" y="2897164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D487A1-8001-4C6C-8F72-065C7D1B3023}"/>
              </a:ext>
            </a:extLst>
          </p:cNvPr>
          <p:cNvSpPr/>
          <p:nvPr/>
        </p:nvSpPr>
        <p:spPr>
          <a:xfrm>
            <a:off x="5435600" y="342001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962B5-428C-406B-BFFB-75AB22CA6789}"/>
              </a:ext>
            </a:extLst>
          </p:cNvPr>
          <p:cNvSpPr/>
          <p:nvPr/>
        </p:nvSpPr>
        <p:spPr>
          <a:xfrm>
            <a:off x="934411" y="309566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7B6BF6-7FB0-42D3-9357-AB9C3745EAED}"/>
              </a:ext>
            </a:extLst>
          </p:cNvPr>
          <p:cNvSpPr/>
          <p:nvPr/>
        </p:nvSpPr>
        <p:spPr>
          <a:xfrm>
            <a:off x="1477306" y="338080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52279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28594 -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5312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9388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022E-16 L 0.05313 -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3" y="1911206"/>
            <a:ext cx="6848072" cy="431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" y="2666444"/>
            <a:ext cx="8308352" cy="431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0" y="3557075"/>
            <a:ext cx="8412657" cy="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76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9966"/>
            <a:ext cx="2200448" cy="8504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65" y="1985024"/>
            <a:ext cx="4636872" cy="2584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3149379"/>
            <a:ext cx="6288426" cy="8946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4568238"/>
            <a:ext cx="5423892" cy="8946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5762447"/>
            <a:ext cx="5423892" cy="8946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47692" y="4641614"/>
            <a:ext cx="4785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water density from both sides to get buoyant density</a:t>
            </a:r>
          </a:p>
        </p:txBody>
      </p:sp>
    </p:spTree>
    <p:extLst>
      <p:ext uri="{BB962C8B-B14F-4D97-AF65-F5344CB8AC3E}">
        <p14:creationId xmlns:p14="http://schemas.microsoft.com/office/powerpoint/2010/main" val="30719894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1608347"/>
            <a:ext cx="5464011" cy="89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2409160"/>
            <a:ext cx="3091061" cy="6057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1608347"/>
            <a:ext cx="2302753" cy="605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4442181"/>
            <a:ext cx="3118217" cy="93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6193619"/>
            <a:ext cx="5248000" cy="6643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" y="2882947"/>
            <a:ext cx="5535247" cy="8970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3114208"/>
            <a:ext cx="3682801" cy="11634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5465991"/>
            <a:ext cx="4828157" cy="11634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" y="4394294"/>
            <a:ext cx="5535248" cy="8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785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as coagulant dose increases?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 nanoparticle aggregation begins</a:t>
            </a:r>
          </a:p>
          <a:p>
            <a:r>
              <a:rPr lang="en-US" dirty="0"/>
              <a:t>Collisions between nanoparticles and other particles and other nanoparticles are driven by diffusion</a:t>
            </a:r>
          </a:p>
          <a:p>
            <a:r>
              <a:rPr lang="en-US" dirty="0"/>
              <a:t>Perhaps the probability of a collision with clay or an other nanoparticle is based on the total surface area of the different types of particles</a:t>
            </a:r>
          </a:p>
          <a:p>
            <a:r>
              <a:rPr lang="en-US" dirty="0"/>
              <a:t>Perhaps assume that surface area is conservative even as the particles aggregate?</a:t>
            </a:r>
          </a:p>
        </p:txBody>
      </p:sp>
    </p:spTree>
    <p:extLst>
      <p:ext uri="{BB962C8B-B14F-4D97-AF65-F5344CB8AC3E}">
        <p14:creationId xmlns:p14="http://schemas.microsoft.com/office/powerpoint/2010/main" val="253224284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Floc Density Hypotheses (fluffy flocs)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 nanoparticles partially cover clay: core particle is clay with partial coverage by nanoparticles up to 50% coverage</a:t>
            </a:r>
          </a:p>
          <a:p>
            <a:pPr lvl="1"/>
            <a:r>
              <a:rPr lang="en-US" dirty="0"/>
              <a:t>core particle is clay coated with some coagulant nanoparticles</a:t>
            </a:r>
          </a:p>
          <a:p>
            <a:pPr lvl="1"/>
            <a:r>
              <a:rPr lang="en-US" dirty="0"/>
              <a:t>density must account for clay, coagulant nanoparticles, and water</a:t>
            </a:r>
          </a:p>
          <a:p>
            <a:r>
              <a:rPr lang="en-US" dirty="0"/>
              <a:t>Coagulant nanoparticles flocculate to same size as clay and then combine with clay (same size particles can collide): </a:t>
            </a:r>
          </a:p>
          <a:p>
            <a:pPr lvl="1"/>
            <a:r>
              <a:rPr lang="en-US" dirty="0"/>
              <a:t>core particle is part of a clay particle and part of a coagulant aggregate that is then coated with some coagulant nanoparticles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13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Energy Dissipation Rate? (see </a:t>
            </a:r>
            <a:r>
              <a:rPr lang="en-US" dirty="0">
                <a:hlinkClick r:id="rId4"/>
              </a:rPr>
              <a:t>AguaClara textbook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is the result of dissipation of mechanical energy through viscosity to heat</a:t>
            </a:r>
          </a:p>
          <a:p>
            <a:r>
              <a:rPr lang="en-US" dirty="0"/>
              <a:t>Lost mechanical energy must be dissipated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Pipe wall shear creates a constant energy dissipation rate in the direction of flow when averaged across the pipe</a:t>
            </a:r>
          </a:p>
          <a:p>
            <a:r>
              <a:rPr lang="en-US" dirty="0"/>
              <a:t>Expansions (jets) create energy dissipation that decreases rapidly with distance downstream 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65" y="3324401"/>
            <a:ext cx="1314481" cy="519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7019" y="3181097"/>
            <a:ext cx="351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Where </a:t>
            </a:r>
            <a:r>
              <a:rPr lang="en-US" sz="2000" dirty="0">
                <a:latin typeface="Symbol" panose="05050102010706020507" pitchFamily="18" charset="2"/>
              </a:rPr>
              <a:t>q</a:t>
            </a:r>
            <a:r>
              <a:rPr lang="en-US" sz="2000" dirty="0">
                <a:latin typeface="+mn-lt"/>
              </a:rPr>
              <a:t> is the time over which the energy is dissipated</a:t>
            </a:r>
          </a:p>
        </p:txBody>
      </p:sp>
      <p:pic>
        <p:nvPicPr>
          <p:cNvPr id="8" name="Picture 7" descr="\documentclass{article}&#10;\usepackage{amsmath}&#10;\pagestyle{empty}&#10;\begin{document}&#10;&#10;$gh_{\rm{L}} = \bar\varepsilon \theta$&#10;&#10;&#10;\end{document}" title="IguanaTex Bitmap Display">
            <a:extLst>
              <a:ext uri="{FF2B5EF4-FFF2-40B4-BE49-F238E27FC236}">
                <a16:creationId xmlns:a16="http://schemas.microsoft.com/office/drawing/2014/main" id="{1E837106-A9A5-4CCE-A033-2AE96B86DB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0" y="3429000"/>
            <a:ext cx="1570133" cy="3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313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Units of the Energy Dissipation Rate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turbulent eddies cause stretching and thinning of concentration gradients and “shuffle” packets of fluid </a:t>
            </a:r>
          </a:p>
          <a:p>
            <a:r>
              <a:rPr lang="en-US" dirty="0"/>
              <a:t>The intensity of the turbulence can be characterized by the rate at which mechanical energy is being lost to thermal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1D575-D9ED-4644-9A97-1193A01F7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8" y="4372781"/>
            <a:ext cx="7068883" cy="6799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C57D-238D-4BF0-BF87-F0F33F2A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dissipation rate and fluid deformation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379D-10F4-4875-A353-64DA9D20D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5255"/>
            <a:ext cx="11305308" cy="2310908"/>
          </a:xfrm>
        </p:spPr>
        <p:txBody>
          <a:bodyPr/>
          <a:lstStyle/>
          <a:p>
            <a:r>
              <a:rPr lang="en-US" dirty="0"/>
              <a:t>If energy dissipation rate is held constant and the temperature decreases, what happens to the velocity gradient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Stays the same</a:t>
            </a:r>
          </a:p>
        </p:txBody>
      </p:sp>
      <p:pic>
        <p:nvPicPr>
          <p:cNvPr id="7" name="Picture 6" descr="\documentclass{article}&#10;\usepackage{amsmath}&#10;\pagestyle{empty}&#10;\begin{document}&#10;&#10;$$\varepsilon = \frac{P}{m} = \frac{\tau A v}{\rho H A} = \frac{\nu \rho G v}{\rho H} = \nu G^2$$&#10;&#10;&#10;\end{document}" title="IguanaTex Bitmap Display">
            <a:hlinkClick r:id="rId5"/>
            <a:extLst>
              <a:ext uri="{FF2B5EF4-FFF2-40B4-BE49-F238E27FC236}">
                <a16:creationId xmlns:a16="http://schemas.microsoft.com/office/drawing/2014/main" id="{94CE08B3-B876-4467-9FE2-302C8FCC8D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1757855"/>
            <a:ext cx="3449905" cy="580572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G_{CS} = \sqrt{\frac{\bar\varepsilon}{\nu}}$$&#10;&#10;\end{document}" title="IguanaTex Bitmap Display">
            <a:hlinkClick r:id="rId7"/>
            <a:extLst>
              <a:ext uri="{FF2B5EF4-FFF2-40B4-BE49-F238E27FC236}">
                <a16:creationId xmlns:a16="http://schemas.microsoft.com/office/drawing/2014/main" id="{409B5EBF-3C09-4425-80C3-1B8BBFF672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2663231"/>
            <a:ext cx="1283048" cy="6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68F29-44C8-4481-94DC-0905CCC9E742}"/>
              </a:ext>
            </a:extLst>
          </p:cNvPr>
          <p:cNvSpPr txBox="1"/>
          <p:nvPr/>
        </p:nvSpPr>
        <p:spPr>
          <a:xfrm>
            <a:off x="4619296" y="1696404"/>
            <a:ext cx="732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reactor with uniform energy dissipation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55371-8D67-48ED-85BA-423913B4BC2E}"/>
              </a:ext>
            </a:extLst>
          </p:cNvPr>
          <p:cNvSpPr txBox="1"/>
          <p:nvPr/>
        </p:nvSpPr>
        <p:spPr>
          <a:xfrm>
            <a:off x="4619296" y="2553621"/>
            <a:ext cx="732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 Stein definition for a reactor with spatially varying energy dissipation rate</a:t>
            </a:r>
          </a:p>
        </p:txBody>
      </p:sp>
    </p:spTree>
    <p:extLst>
      <p:ext uri="{BB962C8B-B14F-4D97-AF65-F5344CB8AC3E}">
        <p14:creationId xmlns:p14="http://schemas.microsoft.com/office/powerpoint/2010/main" val="48206062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41.62"/>
  <p:tag name="LATEXADDIN" val="\documentclass{article}&#10;\usepackage{amsmath}&#10;\pagestyle{empty}&#10;\begin{document}&#10;&#10;$$dN_c = \pi d_P^2 n_P^\frac{2}{3} \bar G \alpha dt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41.62"/>
  <p:tag name="LATEXADDIN" val="\documentclass{article}&#10;\usepackage{amsmath}&#10;\pagestyle{empty}&#10;\begin{document}&#10;&#10;$$dN_c = \pi d_P^3 n_P \bar G \alpha dt$$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31.121"/>
  <p:tag name="LATEXADDIN" val="\documentclass{article}&#10;\usepackage{amsmath}&#10;\pagestyle{empty}&#10;\begin{document}&#10;&#10;&#10;$$dN_c = \pi d_T^2n_T^\frac{1}{3} G \Gamma dt$$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16.9104"/>
  <p:tag name="LATEXADDIN" val="\documentclass{article}&#10;\usepackage{amsmath}&#10;\pagestyle{empty}&#10;\begin{document}&#10;&#10;$$\frac{dn_P}{dN_c} =  - k n_P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05.6618"/>
  <p:tag name="LATEXADDIN" val="\documentclass{article}&#10;\usepackage{amsmath}&#10;\pagestyle{empty}&#10;\begin{document}&#10;&#10;$$\frac{dn_S}{dN_c} =  - k n_T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11.548"/>
  <p:tag name="LATEXADDIN" val="\documentclass{article}&#10;\usepackage{amsmath}&#10;\pagestyle{empty}&#10;\begin{document}&#10;&#10;$$\log (1,000,000,000) = n \log(2)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&#10;$$n_P = \frac{6}{\pi d_P^3} \frac{C_P}{\rho_P}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73.791"/>
  <p:tag name="LATEXADDIN" val="\documentclass{article}&#10;\usepackage{amsmath}&#10;\pagestyle{empty}&#10;\begin{document}&#10;&#10;&#10;$$\int \limits_{n_{P_0}}^{n_P} n_P^{- \frac{5}{3}} dn_P  = - k \pi d_P^2 \bar G \alpha &#10;\int \limits_0^t dt $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51.294"/>
  <p:tag name="LATEXADDIN" val="\documentclass{article}&#10;\usepackage{amsmath}&#10;\pagestyle{empty}&#10;\begin{document}&#10;&#10;$$\int \limits_{n_{P_0}}^{n_P} n_P^{- 2} dn_P &#10;= - \pi k d_P^3 \bar G \alpha \int \limits_0^t dt $$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\bar Gt \alpha$$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223.097"/>
  <p:tag name="LATEXADDIN" val="\documentclass{article}&#10;\usepackage{amsmath}&#10;\pagestyle{empty}&#10;\begin{document}&#10;&#10;&#10;$$\frac{1}{n_P} - \frac{1}{n_{P_0}} = \pi k d_P^3 \bar Gt \alpha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09.936"/>
  <p:tag name="LATEXADDIN" val="\documentclass{article}&#10;\usepackage{amsmath}&#10;\pagestyle{empty}&#10;\begin{document}&#10;&#10;$$pC^* = p \left( \frac{n_P}{n_{P_0}} \right)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42.22"/>
  <p:tag name="LATEXADDIN" val="\documentclass{article}&#10;\usepackage{amsmath}&#10;\pagestyle{empty}&#10;\begin{document}&#10;&#10;$$pC^* = p \left( \frac{n_P}{n_{P_0}} \right) = \log \left( \pi k d_P^3 n_{P_0} \bar Gt \alpha 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22.085"/>
  <p:tag name="LATEXADDIN" val="\documentclass{article}&#10;\usepackage{amsmath}&#10;\pagestyle{empty}&#10;\begin{document}&#10;&#10;$$\frac{3}{2} \left( \Lambda^2 - \Lambda_0^2 \right) = k \pi d_P^2 Gt \Gamma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546.307"/>
  <p:tag name="LATEXADDIN" val="\documentclass{article}&#10;\usepackage{amsmath}&#10;\pagestyle{empty}&#10;\begin{document}&#10;&#10;$$1 = k \frac{2\pi}{3} \left( \frac{6}{\pi} \right)^\frac{2}{3} Gt \Gamma \left( \frac{C_P}{\rho_P} \right)^\frac{2}{3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298.838"/>
  <p:tag name="LATEXADDIN" val="\documentclass{article}&#10;\usepackage{amsmath}&#10;\pagestyle{empty}&#10;\begin{document}&#10;&#10;$$n = \frac{\log(1,000,000,000)}{\log(2)}$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83.015"/>
  <p:tag name="LATEXADDIN" val="\documentclass{article}&#10;\usepackage{amsmath}&#10;\pagestyle{empty}&#10;\begin{document}&#10;&#10;$$pC^* = \frac{3}{2} \log \left( \frac{2}{3} 6^\frac{2}{3} \pi ^\frac{1}{3} k \phi_0^\frac{2}{3} Gt \Gamm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1644.544"/>
  <p:tag name="LATEXADDIN" val="\documentclass{article}&#10;\usepackage{amsmath}&#10;\pagestyle{empty}&#10;\begin{document}&#10;&#10;$$\int \limits_{n_{S_{in}}}^{n_{S_{out}}} dn_S  &#10;= - k \pi d_T^2 n_T^\frac{5}{3}  G \Gamma \int \limits_0^t dt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487.064"/>
  <p:tag name="LATEXADDIN" val="\documentclass{article}&#10;\usepackage{amsmath}&#10;\pagestyle{empty}&#10;\begin{document}&#10;&#10;$$n_{S_{out}} = n_{S_{in}} - k \pi d_T^2 n_T^\frac{5}{3} Gt \Gamma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598.05"/>
  <p:tag name="LATEXADDIN" val="\documentclass{article}&#10;\usepackage{amsmath}&#10;\pagestyle{empty}&#10;\begin{document}&#10;&#10;$$\frac{n_{S_{out}}}{n_{S_{in}}} = 1 - \frac{n_T}{n_{S_{in}}} k \pi d_T^2 n_T^\frac{2}{3} Gt \Gamma$$&#10;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47.6566"/>
  <p:tag name="LATEXADDIN" val="\documentclass{article}&#10;\usepackage{amsmath}&#10;\pagestyle{empty}&#10;\begin{document}&#10;&#10;$$n_T = \frac{6}{\pi d_T^3} \frac{C_T}{\rho_T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188.976"/>
  <p:tag name="LATEXADDIN" val="\documentclass{article}&#10;\usepackage{amsmath}&#10;\pagestyle{empty}&#10;\begin{document}&#10;&#10;$$\frac{n_{S_{out}}}{n_{S_{in}}} = 1 - \frac{n_T}{n_{S_{in}}} k \pi \left( \frac{6}{\pi} \right)^\frac{2}{3} \left( \frac{C_T}{\rho_T} \right)^\frac{2}{3} Gt \Gamma$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9696"/>
  <p:tag name="ORIGINALWIDTH" val="1283.839"/>
  <p:tag name="LATEXADDIN" val="\documentclass{article}&#10;\usepackage{amsmath}&#10;\pagestyle{empty}&#10;\begin{document}&#10;&#10;&#10;$$\frac{n_{P_0}}{n_P} = \pi k d_P^3 n_{P_0} G \Gamma t + 1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8.7139"/>
  <p:tag name="ORIGINALWIDTH" val="728.159"/>
  <p:tag name="LATEXADDIN" val="\documentclass{article}&#10;\usepackage{amsmath}&#10;\pagestyle{empty}&#10;\begin{document}&#10;&#10;&#10;$$n_{P_0} = \frac{6}{\pi d_P^3} \phi_0$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4.6306"/>
  <p:tag name="ORIGINALWIDTH" val="1987.252"/>
  <p:tag name="LATEXADDIN" val="\documentclass{article}&#10;\usepackage{amsmath}&#10;\pagestyle{empty}&#10;\begin{document}&#10;&#10;&#10;$$\begin{array}{l}&#10;\left[ \frac{\left[ {\rm{\bar G}}\left( d_{P1} + d_{P2} \right) \right]_{Max}} {V_C} \right]^n&#10;\\ \\&#10;\Delta V_{Surfac{e_{Max}}} = \left[ {\rm{\bar G}} \left( d_{P1} + d_{P2} \right) \right]_{Max}&#10;\\ \\&#10;\alpha = \frac{\Delta V_{Surfac{e_{Max}}}} {\rm{\bar G} D_c}&#10;\end{array}$$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319.4601"/>
  <p:tag name="LATEXADDIN" val="\documentclass{article}&#10;\usepackage{amsmath}&#10;\pagestyle{empty}&#10;\begin{document}&#10;&#10;&#10;$$\frac{G_{Max}}{\rm{\bar G}}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97.1879"/>
  <p:tag name="LATEXADDIN" val="\documentclass{article}&#10;\usepackage{amsmath}&#10;\pagestyle{empty}&#10;\begin{document}&#10;&#10;$$\bf{  v_r \approx \Lambda \bar G  }$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545.9318"/>
  <p:tag name="LATEXADDIN" val="\documentclass{article}&#10;\usepackage{amsmath}&#10;\pagestyle{empty}&#10;\begin{document}&#10;&#10;&#10;$$\bf{  v_r \approx d_p \bar G  }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54.518"/>
  <p:tag name="LATEXADDIN" val="\documentclass{article}&#10;\usepackage{amsmath}&#10;\pagestyle{empty}&#10;\begin{document}&#10;&#10;$$pC^*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586.802"/>
  <p:tag name="LATEXADDIN" val="\documentclass{article}&#10;\usepackage{amsmath}&#10;\pagestyle{empty}&#10;\begin{document}&#10;&#10;$$pC^* = \log \left( \pi k d_P^3 n_{P_0} \bar Gt \alpha  + 1 \right)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7.064"/>
  <p:tag name="LATEXADDIN" val="\documentclass{article}&#10;\usepackage{amsmath}&#10;\usepackage{xcolor}&#10;\pagestyle{empty}&#10;\begin{document}&#10;&#10;$$pC^\ast = \log \left( \pi k &#10;\textcolor{blue}{&#10;   \frac{d_P^3}{\Lambda_0^3} &#10;}&#10;\textcolor{red}{&#10;   \bar Gt &#10;}&#10;\textcolor{green}{&#10;   \alpha &#10;}&#10;+ 1 \right)$$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2}{\Lambda_0^2}&#10;}&#10;\textcolor{red}{&#10;   \bar Gt&#10;}&#10;\textcolor{green}{ &#10;   \alpha &#10;}&#10;\right)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3}{\Lambda_0^3} &#10;}&#10;\textcolor{red}{&#10;   \bar Gt &#10;}&#10;\textcolor{green}{&#10;   \alpha &#10;}&#10;\right)$$&#10;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\bar Gt &#10;}&#10;\textcolor{green}{&#10;   \alpha &#10;}&#10;$$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red}{&#10;   \bar Gt&#10;}&#10;\textcolor{green}{ &#10;   \alpha &#10;}&#10;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691.039"/>
  <p:tag name="LATEXADDIN" val="\documentclass{article}&#10;\usepackage{amsmath}&#10;\usepackage{xcolor}&#10;\pagestyle{empty}&#10;\begin{document}&#10;&#10;&#10;$$pC^\ast = \frac{3}{2}\log \left( \frac{2}{3} \pi k&#10;\textcolor{blue}{&#10;   \frac{d_P^2}{\Lambda_0^2}&#10;}&#10;\textcolor{red}{&#10;   \bar Gt&#10;}&#10;\textcolor{green}{ &#10;   \alpha &#10;}&#10;+ 1 \right) $$&#10;&#10;&#10;\end{document}"/>
  <p:tag name="IGUANATEXSIZE" val="24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Gt &#10;}&#10;\textcolor{green}{&#10;   \alpha &#10;}&#10;$$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989.8762"/>
  <p:tag name="LATEXADDIN" val="\documentclass{article}&#10;\usepackage{amsmath}&#10;\pagestyle{empty}&#10;\begin{document}&#10;&#10;$$d = d_{Clay} n_{Clay}^\frac{1}{D_{Fractal}}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2236.97"/>
  <p:tag name="LATEXADDIN" val="\documentclass{article}&#10;\usepackage{amsmath}&#10;\pagestyle{empty}&#10;\begin{document}&#10;&#10;$$M_{Clay}^{Floc} = \rho_{Clay} \rlap{--}V_{Clay}^{Floc} = n_{Clay}\rho_{Clay}  \frac{\pi}{6} d_{Clay}^3 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252.344"/>
  <p:tag name="LATEXADDIN" val="\documentclass{article}&#10;\usepackage{amsmath}&#10;\pagestyle{empty}&#10;\begin{document}&#10;&#10;$$\rlap{--}V_{Total}^{Floc} =  \rlap{--}V_{H_2O}^{Floc} + \rlap{--}V_{Clay}^{Floc}  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085.114"/>
  <p:tag name="LATEXADDIN" val="\documentclass{article}&#10;\usepackage{amsmath}&#10;\pagestyle{empty}&#10;\begin{document}&#10;&#10;$$M_{H_2O}^{Floc} = \rho_{H_2O} \rlap{--}V_{H_2O}^{Floc}  $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1358.83"/>
  <p:tag name="LATEXADDIN" val="\documentclass{article}&#10;\usepackage{amsmath}&#10;\pagestyle{empty}&#10;\begin{document}&#10;&#10;$$\rlap{--}V_{Total}^{Floc} = \rlap{--} \frac{\pi}{6} d_{Clay}^3 n_{Clay}^\frac{3}{D_{Fractal}} 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364.079"/>
  <p:tag name="LATEXADDIN" val="\documentclass{article}&#10;\usepackage{amsmath}&#10;\pagestyle{empty}&#10;\begin{document}&#10;&#10;$$M_{Total}^{Floc} =  M_{H_2O}^{Floc} + M_{Clay}^{Floc}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60.18"/>
  <p:tag name="LATEXADDIN" val="\documentclass{article}&#10;\usepackage{amsmath}&#10;\pagestyle{empty}&#10;\begin{document}&#10;&#10;$$M_{Water}^{Floc} + M_{Clay}^{Floc} = \rho_{Water} \rlap{--}V_{Water}^{Floc} +  \rho_{Clay} \rlap{--}V_{Clay}^{Floc}  $$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06.112"/>
  <p:tag name="LATEXADDIN" val="\documentclass{article}&#10;\usepackage{amsmath}&#10;\pagestyle{empty}&#10;\begin{document}&#10;&#10;$$M_{Water}^{Floc} + M_{Clay}^{Floc} = \rho_{Water} \left( \rlap{--}V_{Total}^{Floc} - \rlap{--}V_{Clay}^{Floc} \right) +  \rho_{Clay} \rlap{--}V_{Clay}^{Floc}  $$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45.107"/>
  <p:tag name="LATEXADDIN" val="\documentclass{article}&#10;\usepackage{amsmath}&#10;\pagestyle{empty}&#10;\begin{document}&#10;&#10;$$M_{Water}^{Floc} + M_{Clay}^{Floc} = \rho_{Water}  \rlap{--}V_{Total}^{Floc}  +  \left(\rho_{Clay} - \rho_{Water}\right) \rlap{--}V_{Clay}^{Floc}  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9602"/>
  <p:tag name="ORIGINALWIDTH" val="822.6472"/>
  <p:tag name="LATEXADDIN" val="\documentclass{article}&#10;\usepackage{amsmath}&#10;\pagestyle{empty}&#10;\begin{document}&#10;&#10;$$\rho_{Floc} = \frac{M_{Total}^{Floc}}{\rlap{--}V_{Total}^{Floc}} 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893.138"/>
  <p:tag name="LATEXADDIN" val="\documentclass{article}&#10;\usepackage{amsmath}&#10;\pagestyle{empty}&#10;\begin{document}&#10;&#10;$$M_{H_2O}^{Floc} + M_{Clay}^{Floc} = \rho_{H_2O}  \rlap{--}V_{Total}^{Floc}  +  \left(\rho_{Clay} - \rho_{H_2O}\right) \rlap{--}V_{Clay}^{Floc}  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350.956"/>
  <p:tag name="LATEXADDIN" val="\documentclass{article}&#10;\usepackage{amsmath}&#10;\pagestyle{empty}&#10;\begin{document}&#10;&#10;$$\rho_{Floc} = \frac{\rho_{H_2O}  \rlap{--}V_{Total}^{Floc}  +  \left(\rho_{Clay} - \rho_{H_2O}\right) \rlap{--}V_{Clay}^{Floc}}{\rlap{--}V_{Total}^{Floc}} $$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42.745"/>
  <p:tag name="LATEXADDIN" val="\documentclass{article}&#10;\usepackage{amsmath}&#10;\pagestyle{empty}&#10;\begin{document}&#10;&#10;$$\rho_{Floc} - \rho_{H_2O} = \left(\rho_{Clay} - \rho_{H_2O}\right) \frac{ \rlap{--}V_{Clay}^{Floc}}{\rlap{--}V_{Total}^{Floc}} 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860.8923"/>
  <p:tag name="LATEXADDIN" val="\documentclass{article}&#10;\usepackage{amsmath}&#10;\pagestyle{empty}&#10;\begin{document}&#10;&#10;$$\rlap{--}V_{Total}^{Floc} = \frac{\pi}{6} d_{Floc}^3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452.568"/>
  <p:tag name="LATEXADDIN" val="\documentclass{article}&#10;\usepackage{amsmath}&#10;\pagestyle{empty}&#10;\begin{document}&#10;&#10;$$\left(\frac{\rlap{--}V_{Total}^{Floc}}{\frac{\pi}{6} d_{Clay}^3}\right)^\frac{D_{Fractal}}{3} =  n_{Clay} $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376.828"/>
  <p:tag name="LATEXADDIN" val="\documentclass{article}&#10;\usepackage{amsmath}&#10;\pagestyle{empty}&#10;\begin{document}&#10;&#10;$$n_{Clay} = \left(\frac{ d_{Floc}^3}{ d_{Clay}^3}\right)^\frac{D_{Fractal}}{3} 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805.024"/>
  <p:tag name="LATEXADDIN" val="\documentclass{article}&#10;\usepackage{amsmath}&#10;\pagestyle{empty}&#10;\begin{document}&#10;&#10;$$\rlap{--}V_{Clay}^{Floc} = \frac{\pi}{6} d_{Clay}^3  \left(\frac{ d_{Floc}^3}{ d_{Clay}^3}\right)^\frac{D_{Fractal}}{3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3254.593"/>
  <p:tag name="LATEXADDIN" val="\documentclass{article}&#10;\usepackage{amsmath}&#10;\pagestyle{empty}&#10;\begin{document}&#10;&#10;$$V_t = \frac{g d^2}{18 \nu_{H_2O}}&#10;\left( \frac{d_0}{d} \right)^2&#10;\frac{ \left( \rho_{Floc} - \rho_{H_2O} \right) }{\rho_{H_2O}}&#10;\left( \frac{d}{d_0} \right)^2 &#10;\left( \frac{d}{d_0} \right)^{D_{Fractal} -3 }$$&#10;&#10;&#10;\end{document}"/>
  <p:tag name="IGUANATEXSIZE" val="20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2.193"/>
  <p:tag name="LATEXADDIN" val="\documentclass{article}&#10;\usepackage{amsmath}&#10;\pagestyle{empty}&#10;\begin{document}&#10;&#10;$$V_t = \frac{g d^2}{18 \nu_{H_2O}} &#10;\frac{ \left( \rho_{Floc_0} - \rho_{H_2O} \right) }{\rho_{H_2O}} &#10;\left( \frac{d_0}{d} \right)^{3 - D_{Fractal}}$$&#10;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183.352"/>
  <p:tag name="LATEXADDIN" val="\documentclass{article}&#10;\usepackage{amsmath}&#10;\pagestyle{empty}&#10;\begin{document}&#10;&#10;&#10;$$\tau = \mu \frac{v}{H} = \mu G = \nu\rho G$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7.443"/>
  <p:tag name="LATEXADDIN" val="\documentclass{article}&#10;\usepackage{amsmath}&#10;\pagestyle{empty}&#10;\begin{document}&#10;&#10;$$V_t = \frac{g d_0^2}{18 \nu_{H_2O}}&#10;\frac{ \left( \rho_{Floc_0} - \rho_{H_2O} \right)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49.944"/>
  <p:tag name="LATEXADDIN" val="\documentclass{article}&#10;\usepackage{amsmath}&#10;\pagestyle{empty}&#10;\begin{document}&#10;&#10;$$V_t = \frac{g d_0^2}{18 \Phi \nu_{H_2O}}&#10;\frac{ \rho_{Floc_0} - \rho_{H_2O}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40.045"/>
  <p:tag name="LATEXADDIN" val="\documentclass{article}&#10;\usepackage{amsmath}&#10;\pagestyle{empty}&#10;\begin{document}&#10;&#10;$$\phi_{Floc} = \phi_{Floc_0} \left( \frac{d}{d_0} \right)^{3 - D_{Fractal}}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0.48"/>
  <p:tag name="ORIGINALWIDTH" val="2078.74"/>
  <p:tag name="LATEXADDIN" val="\documentclass{article}&#10;\usepackage{amsmath}&#10;\pagestyle{empty}&#10;\begin{document}&#10;&#10;&#10;$$\begin{array}{l}&#10;n_{Floc} = \frac{C_{Floc}}{\rlap{--} V_{Floc} \rho_{Floc}} = \frac{\phi _{Floc}}{\rlap{--} V_{Floc}}&#10;\\ \\&#10;n_{Floc_0} = \frac{\phi_{Floc_0}}{\rlap{--} V_{Floc_0}}&#10;\\ \\&#10;n_{Floc} = \frac{\phi_{Floc}}{\rlap{--} V_{Floc}} = \frac{\phi_{Floc_0} \left( \frac{d_{Floc}}{d_0} \right)^{3 - D_{Fractal}}}{\rlap{--} V_{Floc}}&#10;\\ \\&#10; = n_{Floc_0} \frac{\rlap{--} V_{Floc_0} \left( \frac{d_{Floc}}{d_0} \right)^{3 - D_{Fractal}}}{\rlap{--} V_{Floc}}&#10; \\ \\&#10;  = n_{Floc_0} \left( \frac{d_0}{d_{Floc}} \right)^3 \left( \frac{d_{Floc}}{d_0} \right)^{3 - {D_{Fractal}}}&#10;  \\ \\&#10;  n_{Floc} = n_{Floc_0} \left( \frac{d_0}{d_{Floc}} \right)^{D_{Fractal}}&#10;  \end{array}$$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564.6794"/>
  <p:tag name="LATEXADDIN" val="\documentclass{article}&#10;\usepackage{amsmath}&#10;\pagestyle{empty}&#10;\begin{document}&#10;&#10;$$\rlap{--} V_P = \frac{\pi}{6} d_P^3$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259.843"/>
  <p:tag name="LATEXADDIN" val="\documentclass{article}&#10;\usepackage{amsmath}&#10;\pagestyle{empty}&#10;\begin{document}&#10;&#10;$$n_P = \frac{C_P}{\rlap{--} V_P \rho_P} = \frac{6}{\pi d_P^3} \frac{C_P}{\rho_P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&#10;$$v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965.1294"/>
  <p:tag name="LATEXADDIN" val="\documentclass{article}&#10;\usepackage{amsmath}&#10;\pagestyle{empty}&#10;\begin{document}&#10;&#10;$$\Lambda  = d_P \left( \frac{\pi }{6} \frac{\rho_P}{C_P} \right)^{\frac{1}{3}}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280.09"/>
  <p:tag name="LATEXADDIN" val="\documentclass{article}&#10;\usepackage{amsmath}&#10;\pagestyle{empty}&#10;\begin{document}&#10;&#10;$$n_P = n_{P_0} \left( \frac{d_0}{d_P} \right)^{D_{Fractal}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9681"/>
  <p:tag name="ORIGINALWIDTH" val="647.919"/>
  <p:tag name="LATEXADDIN" val="\documentclass{article}&#10;\usepackage{amsmath}&#10;\pagestyle{empty}&#10;\begin{document}&#10;&#10;$$\begin{array}{l}&#10;\lambda_v \approx \Pi_{kv} \eta_K&#10;\\&#10;\Pi_{kv} \approx 50&#10;\end{array}$$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692.1635"/>
  <p:tag name="LATEXADDIN" val="\documentclass{article}&#10;\usepackage{amsmath}&#10;\pagestyle{empty}&#10;\begin{document}&#10;&#10;$$d_{Clay} = 4\mu m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green}{&#10;   \bar Gt&#10;}&#10;\textcolor{red}{ &#10;   \alpha &#10;}&#10;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9576"/>
  <p:tag name="ORIGINALWIDTH" val="961.3798"/>
  <p:tag name="LATEXADDIN" val="\documentclass{article}&#10;\usepackage{amsmath}&#10;\pagestyle{empty}&#10;\begin{document}&#10;&#10;$$Gt = \frac{3}{2} \frac{\left( \Lambda^2 - \Lambda_0^2 \right)}{k \pi d_{Clay}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216"/>
  <p:tag name="ORIGINALWIDTH" val="284.2145"/>
  <p:tag name="LATEXADDIN" val="\documentclass{article}&#10;\usepackage{amsmath}&#10;\pagestyle{empty}&#10;\begin{document}&#10;&#10;$$\left( \frac{\varepsilon}{\nu} \right)^\frac{1}{2}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&#10;$$H$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Gt \alpha$$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523.809"/>
  <p:tag name="LATEXADDIN" val="\documentclass{article}&#10;\usepackage{amsmath}&#10;\pagestyle{empty}&#10;\begin{document}&#10;&#10;$$- \frac{3}{2} \left( \Lambda^2 - \Lambda_0^2 \right) = - k \pi d_P^2 Gt \alpha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407.949"/>
  <p:tag name="LATEXADDIN" val="\documentclass{article}&#10;\usepackage{amsmath}&#10;\pagestyle{empty}&#10;\begin{document}&#10;&#10;$$\Lambda  \gg \Lambda_0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6.333"/>
  <p:tag name="ORIGINALWIDTH" val="1186.352"/>
  <p:tag name="LATEXADDIN" val="\documentclass{article}&#10;\usepackage{amsmath}&#10;\pagestyle{empty}&#10;\begin{document}&#10;&#10;$$\begin{array}{l}&#10;Gt_{v_r \approx d_P G} &#10;= \frac{\Lambda^3 - \Lambda_0^3}{k \pi d_P^3 \Gamma}&#10;\\ \\&#10;Gt_{v_r \approx \Lambda G} &#10;= \frac{3}{2} \frac{\left( \Lambda^2 - \Lambda_0^2 \right)}{k \pi d_P^2 \Gamma}&#10;\\ \\&#10;\frac{Gt_{v_r \approx d_P G}}{Gt_{v_r \approx \Lambda G}} &#10;= \frac{2}{3d_P} \frac{\Lambda^3 - \Lambda_0^3}{\Lambda^2 - \Lambda_0^2}&#10;\\ \\&#10;\frac{Gt_{v_r \approx d_P G}}{Gt_{v_r \approx \Lambda G}} &#10;= \frac{2}{3d_P} \frac{\Lambda^3 - \Lambda_0^3}{\Lambda ^2 - \Lambda_0^2}&#10;\end{array}$$&#10;&#10;&#10;\end{document}"/>
  <p:tag name="IGUANATEXSIZE" val="20"/>
  <p:tag name="IGUANATEXCURSOR" val="5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1"/>
  <p:tag name="ORIGINALWIDTH" val="961.3798"/>
  <p:tag name="LATEXADDIN" val="\documentclass{article}&#10;\usepackage{amsmath}&#10;\pagestyle{empty}&#10;\begin{document}&#10;&#10;&#10;$$Gt = \frac{3}{2} \frac{\left( \Lambda^2 - \Lambda_0^2 \right)}{k \pi d_P^2 \alpha}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404.3065"/>
  <p:tag name="LATEXADDIN" val="\documentclass{article}&#10;\usepackage{amsmath}&#10;\pagestyle{empty}&#10;\begin{document}&#10;$\bar\varepsilon = \frac{gh_{\rm{L}}}{\theta}$&#10;&#10;&#10;\end{document}"/>
  <p:tag name="IGUANATEXSIZE" val="32"/>
  <p:tag name="IGUANATEXCURSOR" val="8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906.6367"/>
  <p:tag name="LATEXADDIN" val="\documentclass{article}&#10;\usepackage{amsmath}&#10;\pagestyle{empty}&#10;\begin{document}&#10;&#10;$$\Lambda^2 = \frac{2}{3} \pi k Gt d_P^2 \alpha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$$n_P = \frac{6}{\pi d_P^3} \frac{C_P}{\rho_P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2028"/>
  <p:tag name="ORIGINALWIDTH" val="986.8766"/>
  <p:tag name="LATEXADDIN" val="\documentclass{article}&#10;\usepackage{amsmath}&#10;\pagestyle{empty}&#10;\begin{document}&#10;&#10;$$C_P = \frac{ \left( {\frac{\pi}{6}{\rho_P}} \right)}{\left( \frac{2}{3} \pi k Gt \alpha \right)^\frac{3}{2}}$$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944.132"/>
  <p:tag name="LATEXADDIN" val="\documentclass{article}&#10;\usepackage{amsmath}&#10;\pagestyle{empty}&#10;\begin{document}&#10;&#10;$$\Lambda = \left( \frac{\pi d_P^3}{6} \frac{\rho_P}{C_P} \right)^\frac{1}{3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519.6851"/>
  <p:tag name="LATEXADDIN" val="\documentclass{article}&#10;\usepackage{amsmath}&#10;\pagestyle{empty}&#10;\begin{document}&#10;&#10;$$\Gamma_{CoagClay}$$&#10;&#10;\end{document}"/>
  <p:tag name="IGUANATEXSIZE" val="24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65.6918"/>
  <p:tag name="LATEXADDIN" val="\documentclass{article}&#10;\usepackage{amsmath}&#10;\pagestyle{empty}&#10;\begin{document}&#10;&#10;$$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726.6591"/>
  <p:tag name="LATEXADDIN" val="\documentclass{article}&#10;\usepackage{amsmath}&#10;\pagestyle{empty}&#10;\begin{document}&#10;&#10;$$1-\Gamma_{CoagClay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328.834"/>
  <p:tag name="LATEXADDIN" val="\documentclass{article}&#10;\usepackage{amsmath}&#10;\pagestyle{empty}&#10;\begin{document}&#10;&#10;$$\Gamma_{CoagClay}\left ( 1-\Gamma_{HACoag} \right )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82.9396"/>
  <p:tag name="LATEXADDIN" val="\documentclass{article}&#10;\usepackage{amsmath}&#10;\pagestyle{empty}&#10;\begin{document}&#10;&#10;$gh_{\rm{L}} = \bar\varepsilon \theta$&#10;&#10;&#10;\end{document}"/>
  <p:tag name="IGUANATEXSIZE" val="32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998.8751"/>
  <p:tag name="LATEXADDIN" val="\documentclass{article}&#10;\usepackage{amsmath}&#10;\pagestyle{empty}&#10;\begin{document}&#10;&#10;$$\Gamma_{CoagClay}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044.619"/>
  <p:tag name="LATEXADDIN" val="\documentclass{article}&#10;\usepackage{amsmath}&#10;\pagestyle{empty}&#10;\begin{document}&#10;&#10;$$\alpha_{ClayCoag} =2\left(1-\Gamma_{CoagClay} \right)\left [\Gamma_{CoagClay}\left ( 1-\Gamma_{HACoag} \right )  \right ]$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2170.229"/>
  <p:tag name="LATEXADDIN" val="\documentclass{article}&#10;\usepackage{amsmath}&#10;\pagestyle{empty}&#10;\begin{document}&#10;&#10;$$\alpha_{CoagCoag} =\left [\Gamma_{CoagClay}\left (1-\Gamma_{HACoag}\right )\right ]^{2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163.104"/>
  <p:tag name="LATEXADDIN" val="\documentclass{article}&#10;\usepackage{amsmath}&#10;\pagestyle{empty}&#10;\begin{document}&#10;&#10;$$\alpha_{CoagHA} =2\left [\Gamma_{CoagClay}\left (1-\Gamma_{HACoag}\right )\right ]\Gamma_{CoagClay}\Gamma_{HACoag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102.737"/>
  <p:tag name="LATEXADDIN" val="\documentclass{article}&#10;\usepackage{amsmath}&#10;\pagestyle{empty}&#10;\begin{document}&#10;&#10;$$\alpha = \alpha_{ClayCoag}+\alpha_{CoagCoag}+\alpha_{CoagHA}$$&#10;&#10;&#10;\end{document}"/>
  <p:tag name="IGUANATEXSIZE" val="24"/>
  <p:tag name="IGUANATEXCURSOR" val="14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6.805"/>
  <p:tag name="ORIGINALWIDTH" val="1023.622"/>
  <p:tag name="LATEXADDIN" val="\documentclass{article}&#10;\usepackage{amsmath}&#10;\pagestyle{empty}&#10;\begin{document}&#10;&#10;$$\begin{array}{l}&#10;G = \frac{du}{dy}&#10;\\ \\&#10;\int \limits_0^\Lambda  {Gdy}  = \int \limits_0^{v_r} {du} &#10;\\ \\&#10;\Lambda G = v_r&#10;\\ \\&#10;L_{Deformation} = v_rt&#10;\\ \\&#10;Gt = \frac{L_{Deformation}}{\Lambda}&#10;\end{array}$$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704.9119"/>
  <p:tag name="LATEXADDIN" val="\documentclass{article}&#10;\usepackage{amsmath}&#10;\pagestyle{empty}&#10;\begin{document}&#10;&#10;$$\frac{L_{Deformation}}{S_{Floc}}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 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3188.602"/>
  <p:tag name="LATEXADDIN" val="\documentclass{article}&#10;\usepackage{amsmath}&#10;\pagestyle{empty}&#10;\begin{document}&#10;&#10;$$\varepsilon = \left[ \frac{W}{Kg} \right]&#10;= \left[ \frac{J}{s \cdot Kg} \right]&#10;= \left[ \frac{N \cdot m}{s \cdot Kg} \right]&#10;= \left[ \frac{kg \cdot m \cdot m}{s^2 \cdot s \cdot Kg} \right]&#10;= \left[ \frac{m^2}{s^3} \right]$$&#10;&#10;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-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+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371.2036"/>
  <p:tag name="LATEXADDIN" val="\documentclass{article}&#10;\usepackage{amsmath}&#10;\pagestyle{empty}&#10;\begin{document}&#10;&#10;$$\frac{\Lambda}{d_{Floc} G}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337.4578"/>
  <p:tag name="LATEXADDIN" val="\documentclass{article}&#10;\usepackage{amsmath}&#10;\pagestyle{empty}&#10;\begin{document}&#10;&#10;$$ \propto \pi d_P^2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65.7293"/>
  <p:tag name="LATEXADDIN" val="\documentclass{article}&#10;\usepackage{amsmath}&#10;\pagestyle{empty}&#10;\begin{document}&#10;&#10;&#10;$$ \propto t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229.4713"/>
  <p:tag name="LATEXADDIN" val="\documentclass{article}&#10;\usepackage{amsmath}&#10;\pagestyle{empty}&#10;\begin{document}&#10;&#10;&#10;$$ \propto v_r$$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153.7308"/>
  <p:tag name="LATEXADDIN" val="\documentclass{article}&#10;\usepackage{amsmath}&#10;\pagestyle{empty}&#10;\begin{document}&#10;&#10;$$v_r t$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9.2239"/>
  <p:tag name="LATEXADDIN" val="\documentclass{article}&#10;\usepackage{amsmath}&#10;\pagestyle{empty}&#10;\begin{document}&#10;&#10;&#10;$$\pi d_P^2$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697.788"/>
  <p:tag name="LATEXADDIN" val="\documentclass{article}&#10;\usepackage{amsmath}&#10;\pagestyle{empty}&#10;\begin{document}&#10;&#10;$$\varepsilon = \frac{P}{m} = \frac{\tau A v}{\rho H A} = \frac{\nu \rho G v}{\rho H} = \nu G^2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8.74016"/>
  <p:tag name="LATEXADDIN" val="\documentclass{article}&#10;\usepackage{amsmath}&#10;\pagestyle{empty}&#10;\begin{document}&#10;&#10;&#10;$$\Lambda$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2.7334"/>
  <p:tag name="LATEXADDIN" val="\documentclass{article}&#10;\usepackage{amsmath}&#10;\pagestyle{empty}&#10;\begin{document}&#10;&#10;&#10;$$d_P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75.4031"/>
  <p:tag name="LATEXADDIN" val="\documentclass{article}&#10;\usepackage{amsmath}&#10;\pagestyle{empty}&#10;\begin{document}&#10;&#10;&#10;$$v_r = f \left( \varepsilon ,\nu ,\Lambda \right)$$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811.3986"/>
  <p:tag name="LATEXADDIN" val="\documentclass{article}&#10;\usepackage{amsmath}&#10;\pagestyle{empty}&#10;\begin{document}&#10;&#10;&#10;$$v_r = f \left( \varepsilon ,\nu ,d_p \right)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26.6591"/>
  <p:tag name="LATEXADDIN" val="\documentclass{article}&#10;\usepackage{amsmath}&#10;\pagestyle{empty}&#10;\begin{document}&#10;&#10;$$v_r = \Lambda f \left( \varepsilon ,\nu \right)$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762.6547"/>
  <p:tag name="LATEXADDIN" val="\documentclass{article}&#10;\usepackage{amsmath}&#10;\pagestyle{empty}&#10;\begin{document}&#10;&#10;$$v_r = d_p f \left( \varepsilon ,\nu \right)$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589.4263"/>
  <p:tag name="LATEXADDIN" val="\documentclass{article}&#10;\usepackage{amsmath}&#10;\usepackage{xcolor}&#10;\pagestyle{empty}&#10;\begin{document}&#10;&#10;$$v_r \approx \Lambda &#10;\textcolor{red}{&#10;\sqrt{ \frac{\varepsilon}{\nu} }&#10;}&#10;$$&#10;&#10;&#10;\end{document}"/>
  <p:tag name="IGUANATEXSIZE" val="20"/>
  <p:tag name="IGUANATEXCURSOR" val="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25.4218"/>
  <p:tag name="LATEXADDIN" val="\documentclass{article}&#10;\usepackage{amsmath}&#10;\usepackage{xcolor}&#10;\pagestyle{empty}&#10;\begin{document}&#10;&#10;$$v_r \approx d_p &#10;\textcolor{red}{&#10;\sqrt{ \frac{\varepsilon}{\nu} }&#10;}$$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31.4211"/>
  <p:tag name="LATEXADDIN" val="\documentclass{article}&#10;\usepackage{amsmath}&#10;\pagestyle{empty}&#10;\begin{document}&#10;&#10;&#10;$$G_{CS} = \sqrt{\frac{\bar\varepsilon}{\nu}}$$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1674.541"/>
  <p:tag name="LATEXADDIN" val="\documentclass{article}&#10;\usepackage{amsmath}&#10;\pagestyle{empty}&#10;\begin{document}&#10;&#10;$$\Lambda = \rm{ \left[ L \right]&#10;\, \, \, \, \,&#10;\varepsilon = \left[ \frac{L^2}{T^3} \right] &#10;\, \, \, \, \,&#10;\nu  = \left[ \frac{L^2}{T} \right] }$$&#10;&#10;&#10;\end{document}"/>
  <p:tag name="IGUANATEXSIZE" val="2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45.6693"/>
  <p:tag name="LATEXADDIN" val="\documentclass{article}&#10;\usepackage{amsmath}&#10;\pagestyle{empty}&#10;\begin{document}&#10;&#10;&#10;$$\lambda_v = \Pi_{kv} \eta_K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89.6888"/>
  <p:tag name="LATEXADDIN" val="\documentclass{article}&#10;\usepackage{amsmath}&#10;\pagestyle{empty}&#10;\begin{document}&#10;&#10;$$\Pi_{kv} = 50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03.375"/>
  <p:tag name="LATEXADDIN" val="\documentclass{article}&#10;\usepackage{amsmath}&#10;\pagestyle{empty}&#10;\begin{document}&#10;&#10;$$\rlap{--} V_{\rm{Cleared}} \propto \pi d_P^2 v_r t_c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88.1515"/>
  <p:tag name="LATEXADDIN" val="\documentclass{article}&#10;\usepackage{amsmath}&#10;\pagestyle{empty}&#10;\begin{document}&#10;&#10;&#10;$$\rlap{--} V_{Occupied} = \Lambda^3$$&#10;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$$t_c = \frac{\Lambda^2}{\pi d_P^2 G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&#10;$$t_c = \frac{\Lambda^3}{\pi d_P^3 G}$$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608.9238"/>
  <p:tag name="LATEXADDIN" val="\documentclass{article}&#10;\usepackage{amsmath}&#10;\pagestyle{empty}&#10;\begin{document}&#10;&#10;&#10;$$dN_c = \frac{\alpha}{t_c} dt$$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</Template>
  <TotalTime>243785</TotalTime>
  <Words>3250</Words>
  <Application>Microsoft Office PowerPoint</Application>
  <PresentationFormat>Widescreen</PresentationFormat>
  <Paragraphs>372</Paragraphs>
  <Slides>64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Cambria Math</vt:lpstr>
      <vt:lpstr>Candara</vt:lpstr>
      <vt:lpstr>GreekC</vt:lpstr>
      <vt:lpstr>Helvetica</vt:lpstr>
      <vt:lpstr>Symbol</vt:lpstr>
      <vt:lpstr>Times New Roman</vt:lpstr>
      <vt:lpstr>Wingdings</vt:lpstr>
      <vt:lpstr>SWOT 2021</vt:lpstr>
      <vt:lpstr>Equation</vt:lpstr>
      <vt:lpstr>Flocculation Model</vt:lpstr>
      <vt:lpstr>PowerPoint Presentation</vt:lpstr>
      <vt:lpstr>Overview</vt:lpstr>
      <vt:lpstr>Energy Cascade</vt:lpstr>
      <vt:lpstr>Viscosity kills Eddies :  It takes work to deform the fluid!</vt:lpstr>
      <vt:lpstr>Fluids deform continuously (velocity gradient - G) given a stress (t)</vt:lpstr>
      <vt:lpstr>What is the Energy Dissipation Rate? (see AguaClara textbook)</vt:lpstr>
      <vt:lpstr>Units of the Energy Dissipation Rate</vt:lpstr>
      <vt:lpstr>Energy dissipation rate and fluid deformation are linked</vt:lpstr>
      <vt:lpstr>The Challenge of Flocculation</vt:lpstr>
      <vt:lpstr>Fractal Flocculation Theory</vt:lpstr>
      <vt:lpstr>Primary particle does not attach to a large floc in uniform shear* (edge of knowledge alert)</vt:lpstr>
      <vt:lpstr>Similar size flocs can collide and attach* (edge of knowledge alert)</vt:lpstr>
      <vt:lpstr>Flocculation models based on geometry and stickiness of nanoparticles can predict performance</vt:lpstr>
      <vt:lpstr>How do the flocs grow?</vt:lpstr>
      <vt:lpstr>The size changes produced by flocculation are dramatic</vt:lpstr>
      <vt:lpstr>It requires many sequential doubling collisions to make a big floc</vt:lpstr>
      <vt:lpstr>Fractals capture the idea that volume isn’t conserved</vt:lpstr>
      <vt:lpstr>Fractal Geometry</vt:lpstr>
      <vt:lpstr>Buoyant Density of Flocs </vt:lpstr>
      <vt:lpstr>Fractal Terminal Velocity Equations</vt:lpstr>
      <vt:lpstr>Floc Terminal Velocity</vt:lpstr>
      <vt:lpstr>Collision Model of the Flocculation Process</vt:lpstr>
      <vt:lpstr>Average distance between particles is the cube root of the volume occupied (L)</vt:lpstr>
      <vt:lpstr>Particle collisions in flocculators (and rapid mix units!) are dominated by viscous shear</vt:lpstr>
      <vt:lpstr>PowerPoint Presentation</vt:lpstr>
      <vt:lpstr>Coiled Tube Flocculation Residual Turbidity Analyzer</vt:lpstr>
      <vt:lpstr>Separation Distance Scaling</vt:lpstr>
      <vt:lpstr>Floc model for viscous dominated collisions</vt:lpstr>
      <vt:lpstr>Model predictions?</vt:lpstr>
      <vt:lpstr>Primary particle concentration</vt:lpstr>
      <vt:lpstr>Surface Water often has Natural Organic Matter (NOM)</vt:lpstr>
      <vt:lpstr>Pre-hydrolyzed coagulant precipitates as stable (and sticky) Al13 clusters (nano particles)</vt:lpstr>
      <vt:lpstr>Coagulant precipitate nano particles are sticky!</vt:lpstr>
      <vt:lpstr>Natural organic matter adsorbs to the coagulant nanoparticles and occupies sticky surfaces</vt:lpstr>
      <vt:lpstr>Dissolved organic matter impedes flocculation by covering the coagulant nanoparticles</vt:lpstr>
      <vt:lpstr>Calculating attachment efficiency</vt:lpstr>
      <vt:lpstr>There are 3 possible initial points of contact that can lead to attachment </vt:lpstr>
      <vt:lpstr>Settled water turbidity can be predicted!</vt:lpstr>
      <vt:lpstr>The flocculation model is far from complete </vt:lpstr>
      <vt:lpstr>4 major assumptions of the AguaClara Hydraulic Flocculation Model</vt:lpstr>
      <vt:lpstr>What does Gt mean?</vt:lpstr>
      <vt:lpstr>Fractal Flocculation Conclusions</vt:lpstr>
      <vt:lpstr>Review</vt:lpstr>
      <vt:lpstr>Extras</vt:lpstr>
      <vt:lpstr>Model assumption differences are about the relative velocities</vt:lpstr>
      <vt:lpstr>Proposed (L) Long Range Transport Hypothesis*</vt:lpstr>
      <vt:lpstr>How much water is cleared (filtered) from a floc’s perspective?</vt:lpstr>
      <vt:lpstr>Use dimensional analysis to get a relative velocity</vt:lpstr>
      <vt:lpstr>Collision rates for the two assumptions</vt:lpstr>
      <vt:lpstr>Collision Rate and Particle Removal</vt:lpstr>
      <vt:lpstr>Integrate</vt:lpstr>
      <vt:lpstr>pC*: A dimensionless measure of removal efficiency</vt:lpstr>
      <vt:lpstr>We can test the collision models with laboratory data</vt:lpstr>
      <vt:lpstr>Comparison of classic and hypothesized collision models</vt:lpstr>
      <vt:lpstr>Classic Models: Relative velocity scales with diameter</vt:lpstr>
      <vt:lpstr>Diameter Scaling</vt:lpstr>
      <vt:lpstr>Relative velocities appear to scale with average separation distance</vt:lpstr>
      <vt:lpstr>Clay + Coagulant nanoparticle density (clay dominates)</vt:lpstr>
      <vt:lpstr>Clay + Coagulant nanoparticle density (clay dominates)</vt:lpstr>
      <vt:lpstr>Clay + Coagulant nanoparticle density (clay dominates)</vt:lpstr>
      <vt:lpstr>Clay + Coagulant nanoparticle density (clay dominates)</vt:lpstr>
      <vt:lpstr>What happens as coagulant dose increases?</vt:lpstr>
      <vt:lpstr>Floc Density Hypotheses (fluffy flocs)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Floculacion</dc:title>
  <dc:creator>Monroe Weber-Shirk</dc:creator>
  <cp:lastModifiedBy>Monroe Weber-Shirk</cp:lastModifiedBy>
  <cp:revision>6845</cp:revision>
  <dcterms:created xsi:type="dcterms:W3CDTF">2009-05-27T15:44:15Z</dcterms:created>
  <dcterms:modified xsi:type="dcterms:W3CDTF">2022-01-20T18:59:21Z</dcterms:modified>
</cp:coreProperties>
</file>